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7" name="Carlos Soria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6B770C2D-8555-423F-A1D5-B4956EDA4096}">
  <a:tblStyle styleId="{6B770C2D-8555-423F-A1D5-B4956EDA409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5-03T19:05:18.943">
    <p:pos x="6000" y="0"/>
    <p:text>One thing Javascript was the language GNOME tried to push was previous mindshare from web devs and more importantly, it doesn't come with all the gabage python comes with (libsoup vs python http, json-glib vs python json, etc)</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dt="2017-05-03T19:07:34.954">
    <p:pos x="6000" y="0"/>
    <p:text>Not feasible for libraries, but to be fair not other language is. Rust a little, vala *suposedly* (but it's really a pity with vapi and whatnot).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3" dt="2017-05-03T19:08:38.121">
    <p:pos x="6000" y="0"/>
    <p:text>Maintenability is one of the highest concerns, as in... an app wirtten in gjs is more difficult to maintain and debug than something in C++</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4" dt="2017-05-03T19:11:23.823">
    <p:pos x="6000" y="0"/>
    <p:text>YES!!! :D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5" dt="2017-05-03T19:09:36.589">
    <p:pos x="6000" y="0"/>
    <p:text>I would highlight here a lot the maintenability, which is for me why I choose a strong typed language and one of the reasons nobody else moves from C in GNOME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6" dt="2017-05-03T19:10:33.578">
    <p:pos x="6000" y="0"/>
    <p:text>Even the people inside GNOME pushing for rust say clearly is for libraries and low level things, but not appropiate for apps since it's a burden and hard to use with the inherent gtk inheritance based progamming</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7" dt="2017-05-03T19:11:59.617">
    <p:pos x="6000" y="0"/>
    <p:text>You can even mention the list we had that I sent to you regarding D and Linux development.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hoffa/the-top-weekend-languages-according-to-githubs-code-6022ea2e33e8"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One Ring - Powerful but dangerous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Frodo with One Ring: Still powerful, somewhat less dangerous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Undead - We’ll get to this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Eye of Sauron - It seems like it’s everywhere...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Gandalf the Grey - Darn Good but room for improvement (i.e. Gandalf the White)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Reference Mad Men and love of advertising tag lines, talk about how since you are in Germany you need to mention your favorite ad for the 1969 VW Beetle. Roll into how these slides aren’t pretty but “They’ll get us there”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42900" lvl="1" marL="914400" rtl="0">
              <a:lnSpc>
                <a:spcPct val="115000"/>
              </a:lnSpc>
              <a:spcBef>
                <a:spcPts val="0"/>
              </a:spcBef>
              <a:spcAft>
                <a:spcPts val="1600"/>
              </a:spcAft>
              <a:buClr>
                <a:schemeClr val="dk2"/>
              </a:buClr>
              <a:buSzPct val="100000"/>
            </a:pPr>
            <a:r>
              <a:rPr lang="en" sz="1800">
                <a:solidFill>
                  <a:schemeClr val="dk2"/>
                </a:solidFill>
              </a:rPr>
              <a:t>(gstreamer, vte, peas, sourceview, rsvg…)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Background is about understanding where I’m coming from and what my biases are when talking about languages</a:t>
            </a:r>
          </a:p>
          <a:p>
            <a:pPr lvl="0">
              <a:spcBef>
                <a:spcPts val="0"/>
              </a:spcBef>
              <a:buNone/>
            </a:pPr>
            <a:r>
              <a:t/>
            </a:r>
            <a:endParaRPr/>
          </a:p>
          <a:p>
            <a:pPr lvl="0">
              <a:spcBef>
                <a:spcPts val="0"/>
              </a:spcBef>
              <a:buNone/>
            </a:pPr>
            <a:r>
              <a:rPr lang="en"/>
              <a:t>Most used weekend languages, D was #3 (</a:t>
            </a:r>
            <a:r>
              <a:rPr lang="en" u="sng">
                <a:solidFill>
                  <a:schemeClr val="hlink"/>
                </a:solidFill>
                <a:hlinkClick r:id="rId2"/>
              </a:rPr>
              <a:t>https://medium.com/@hoffa/the-top-weekend-languages-according-to-githubs-code-6022ea2e33e8</a:t>
            </a:r>
            <a:r>
              <a:rPr lang="en"/>
              <a:t>)</a:t>
            </a:r>
          </a:p>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
              <a:t>Yes market is shrinking but mitigating factors include:</a:t>
            </a:r>
          </a:p>
          <a:p>
            <a:pPr indent="-228600" lvl="1" marL="914400" rtl="0">
              <a:spcBef>
                <a:spcPts val="0"/>
              </a:spcBef>
              <a:buChar char="-"/>
            </a:pPr>
            <a:r>
              <a:rPr lang="en"/>
              <a:t>People don’t replace PCs as often as they use to since performance improvements are much more incremental</a:t>
            </a:r>
          </a:p>
          <a:p>
            <a:pPr indent="-228600" lvl="1" marL="914400">
              <a:spcBef>
                <a:spcPts val="0"/>
              </a:spcBef>
              <a:buChar char="-"/>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Desktops are changing but not disappearing</a:t>
            </a:r>
          </a:p>
          <a:p>
            <a:pPr indent="0" lvl="0" marL="457200" rtl="0">
              <a:spcBef>
                <a:spcPts val="0"/>
              </a:spcBef>
              <a:buNone/>
            </a:pPr>
            <a:r>
              <a:rPr lang="en"/>
              <a:t>Move from tablets to “detachables”</a:t>
            </a:r>
          </a:p>
          <a:p>
            <a:pPr indent="0" lvl="0" marL="457200" rtl="0">
              <a:spcBef>
                <a:spcPts val="0"/>
              </a:spcBef>
              <a:buNone/>
            </a:pPr>
            <a:r>
              <a:rPr lang="en"/>
              <a:t>Content Creators continue to need more power</a:t>
            </a:r>
          </a:p>
          <a:p>
            <a:pPr indent="0" lvl="0" marL="457200">
              <a:spcBef>
                <a:spcPts val="0"/>
              </a:spcBef>
              <a:buNone/>
            </a:pPr>
            <a:r>
              <a:rPr lang="en"/>
              <a:t>Desktops extended to the cloud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Mention default terminal for Ubuntu Budgie distribution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TODO: Need to improve it, like graphics but doesn’t fully convey ideas</a:t>
            </a:r>
          </a:p>
          <a:p>
            <a:pPr lvl="0">
              <a:spcBef>
                <a:spcPts val="0"/>
              </a:spcBef>
              <a:buNone/>
            </a:pPr>
            <a:r>
              <a:t/>
            </a:r>
            <a:endParaRPr/>
          </a:p>
          <a:p>
            <a:pPr lvl="0">
              <a:spcBef>
                <a:spcPts val="0"/>
              </a:spcBef>
              <a:buNone/>
            </a:pPr>
            <a:r>
              <a:rPr lang="en"/>
              <a:t>Talk about how consumer desktop market is fading, however applications for professionals and content creators will be kicking around for awhile.</a:t>
            </a:r>
          </a:p>
          <a:p>
            <a:pPr lvl="0">
              <a:spcBef>
                <a:spcPts val="0"/>
              </a:spcBef>
              <a:buNone/>
            </a:pPr>
            <a:r>
              <a:t/>
            </a:r>
            <a:endParaRPr/>
          </a:p>
          <a:p>
            <a:pPr lvl="0">
              <a:spcBef>
                <a:spcPts val="0"/>
              </a:spcBef>
              <a:buNone/>
            </a:pPr>
            <a:r>
              <a:rPr lang="en"/>
              <a:t>Also talk about how desktop changes, whether it’s a laptop or a tablet that get’s plugged into a workstation, the desktop metaphor remains. Mentioning failed convergence attempts (Windows 8, Unity) may be worthwhile if time permits.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Hobbits - Quirky and under-estimated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Sam Gamgee - Quietly getting shit done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gexpert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3.xml"/><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4.xml"/><Relationship Id="rId4" Type="http://schemas.openxmlformats.org/officeDocument/2006/relationships/image" Target="../media/image7.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hyperlink" Target="https://github.com/gnunn1/tili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7.xml"/><Relationship Id="rId4" Type="http://schemas.openxmlformats.org/officeDocument/2006/relationships/hyperlink" Target="https://gitlab.com/csoriano/GtkDApp" TargetMode="External"/><Relationship Id="rId5" Type="http://schemas.openxmlformats.org/officeDocument/2006/relationships/hyperlink" Target="https://gist.github.com/ximion/fe6264481319dd94c8308b1ea4e8207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search?l=D&amp;q=stars%3A%3E1&amp;s=stars&amp;type=Repositori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nvSpPr>
        <p:spPr>
          <a:xfrm>
            <a:off x="2653975" y="1988700"/>
            <a:ext cx="3893700" cy="1300200"/>
          </a:xfrm>
          <a:prstGeom prst="rect">
            <a:avLst/>
          </a:prstGeom>
          <a:noFill/>
          <a:ln>
            <a:noFill/>
          </a:ln>
        </p:spPr>
        <p:txBody>
          <a:bodyPr anchorCtr="0" anchor="t" bIns="91425" lIns="91425" rIns="91425" tIns="91425">
            <a:noAutofit/>
          </a:bodyPr>
          <a:lstStyle/>
          <a:p>
            <a:pPr lvl="0" algn="ctr">
              <a:spcBef>
                <a:spcPts val="0"/>
              </a:spcBef>
              <a:buNone/>
            </a:pPr>
            <a:r>
              <a:rPr b="1" lang="en" sz="6000"/>
              <a:t>D    GTK </a:t>
            </a:r>
          </a:p>
        </p:txBody>
      </p:sp>
      <p:sp>
        <p:nvSpPr>
          <p:cNvPr id="55" name="Shape 55"/>
          <p:cNvSpPr/>
          <p:nvPr/>
        </p:nvSpPr>
        <p:spPr>
          <a:xfrm>
            <a:off x="3778625" y="2296693"/>
            <a:ext cx="619500" cy="469200"/>
          </a:xfrm>
          <a:prstGeom prst="heart">
            <a:avLst/>
          </a:prstGeom>
          <a:solidFill>
            <a:srgbClr val="EAD1DC"/>
          </a:solidFill>
          <a:ln cap="flat" cmpd="sng" w="9525">
            <a:solidFill>
              <a:srgbClr val="A64D7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 name="Shape 56"/>
          <p:cNvSpPr txBox="1"/>
          <p:nvPr/>
        </p:nvSpPr>
        <p:spPr>
          <a:xfrm>
            <a:off x="337900" y="4295000"/>
            <a:ext cx="4325100" cy="660600"/>
          </a:xfrm>
          <a:prstGeom prst="rect">
            <a:avLst/>
          </a:prstGeom>
          <a:noFill/>
          <a:ln>
            <a:noFill/>
          </a:ln>
        </p:spPr>
        <p:txBody>
          <a:bodyPr anchorCtr="0" anchor="t" bIns="91425" lIns="91425" rIns="91425" tIns="91425">
            <a:noAutofit/>
          </a:bodyPr>
          <a:lstStyle/>
          <a:p>
            <a:pPr lvl="0">
              <a:spcBef>
                <a:spcPts val="0"/>
              </a:spcBef>
              <a:buNone/>
            </a:pPr>
            <a:r>
              <a:rPr b="1" lang="en" sz="1800"/>
              <a:t>Gerald Nunn</a:t>
            </a:r>
          </a:p>
          <a:p>
            <a:pPr lvl="0">
              <a:spcBef>
                <a:spcPts val="0"/>
              </a:spcBef>
              <a:buNone/>
            </a:pPr>
            <a:r>
              <a:rPr i="1" lang="en" sz="1200" u="sng">
                <a:solidFill>
                  <a:schemeClr val="hlink"/>
                </a:solidFill>
                <a:hlinkClick r:id="rId3"/>
              </a:rPr>
              <a:t>http://www.gexperts.com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C</a:t>
            </a:r>
          </a:p>
        </p:txBody>
      </p:sp>
      <p:sp>
        <p:nvSpPr>
          <p:cNvPr id="116" name="Shape 116"/>
          <p:cNvSpPr txBox="1"/>
          <p:nvPr>
            <p:ph idx="1" type="body"/>
          </p:nvPr>
        </p:nvSpPr>
        <p:spPr>
          <a:xfrm>
            <a:off x="311700" y="1152475"/>
            <a:ext cx="6046499" cy="977400"/>
          </a:xfrm>
          <a:prstGeom prst="rect">
            <a:avLst/>
          </a:prstGeom>
        </p:spPr>
        <p:txBody>
          <a:bodyPr anchorCtr="0" anchor="t" bIns="91425" lIns="91425" rIns="91425" tIns="91425">
            <a:noAutofit/>
          </a:bodyPr>
          <a:lstStyle/>
          <a:p>
            <a:pPr indent="-228600" lvl="0" marL="457200" rtl="0">
              <a:spcBef>
                <a:spcPts val="0"/>
              </a:spcBef>
            </a:pPr>
            <a:r>
              <a:rPr lang="en"/>
              <a:t>The lingua franca of GTK</a:t>
            </a:r>
          </a:p>
          <a:p>
            <a:pPr indent="-228600" lvl="0" marL="457200" rtl="0">
              <a:spcBef>
                <a:spcPts val="0"/>
              </a:spcBef>
            </a:pPr>
            <a:r>
              <a:rPr lang="en"/>
              <a:t>No bindings required</a:t>
            </a:r>
          </a:p>
        </p:txBody>
      </p:sp>
      <p:graphicFrame>
        <p:nvGraphicFramePr>
          <p:cNvPr id="117" name="Shape 117"/>
          <p:cNvGraphicFramePr/>
          <p:nvPr/>
        </p:nvGraphicFramePr>
        <p:xfrm>
          <a:off x="926650" y="2451500"/>
          <a:ext cx="3000000" cy="3000000"/>
        </p:xfrm>
        <a:graphic>
          <a:graphicData uri="http://schemas.openxmlformats.org/drawingml/2006/table">
            <a:tbl>
              <a:tblPr>
                <a:noFill/>
                <a:tableStyleId>{6B770C2D-8555-423F-A1D5-B4956EDA4096}</a:tableStyleId>
              </a:tblPr>
              <a:tblGrid>
                <a:gridCol w="3619500"/>
                <a:gridCol w="3619500"/>
              </a:tblGrid>
              <a:tr h="381000">
                <a:tc>
                  <a:txBody>
                    <a:bodyPr>
                      <a:noAutofit/>
                    </a:bodyPr>
                    <a:lstStyle/>
                    <a:p>
                      <a:pPr lvl="0" rtl="0">
                        <a:spcBef>
                          <a:spcPts val="0"/>
                        </a:spcBef>
                        <a:buNone/>
                      </a:pPr>
                      <a:r>
                        <a:rPr b="1" lang="en"/>
                        <a:t>Pros</a:t>
                      </a:r>
                    </a:p>
                  </a:txBody>
                  <a:tcPr marT="91425" marB="91425" marR="91425" marL="91425">
                    <a:solidFill>
                      <a:srgbClr val="EFEFEF"/>
                    </a:solidFill>
                  </a:tcPr>
                </a:tc>
                <a:tc>
                  <a:txBody>
                    <a:bodyPr>
                      <a:noAutofit/>
                    </a:bodyPr>
                    <a:lstStyle/>
                    <a:p>
                      <a:pPr lvl="0" rtl="0">
                        <a:spcBef>
                          <a:spcPts val="0"/>
                        </a:spcBef>
                        <a:buNone/>
                      </a:pPr>
                      <a:r>
                        <a:rPr b="1" lang="en"/>
                        <a:t>Cons</a:t>
                      </a:r>
                    </a:p>
                  </a:txBody>
                  <a:tcPr marT="91425" marB="91425" marR="91425" marL="91425">
                    <a:solidFill>
                      <a:srgbClr val="EFEFEF"/>
                    </a:solidFill>
                  </a:tcPr>
                </a:tc>
              </a:tr>
              <a:tr h="381000">
                <a:tc>
                  <a:txBody>
                    <a:bodyPr>
                      <a:noAutofit/>
                    </a:bodyPr>
                    <a:lstStyle/>
                    <a:p>
                      <a:pPr lvl="0" rtl="0">
                        <a:spcBef>
                          <a:spcPts val="0"/>
                        </a:spcBef>
                        <a:buClr>
                          <a:schemeClr val="dk1"/>
                        </a:buClr>
                        <a:buSzPct val="78571"/>
                        <a:buFont typeface="Arial"/>
                        <a:buNone/>
                      </a:pPr>
                      <a:r>
                        <a:rPr lang="en">
                          <a:solidFill>
                            <a:schemeClr val="dk1"/>
                          </a:solidFill>
                        </a:rPr>
                        <a:t>Large eco-system of tools and libraries</a:t>
                      </a:r>
                    </a:p>
                  </a:txBody>
                  <a:tcPr marT="91425" marB="91425" marR="91425" marL="91425"/>
                </a:tc>
                <a:tc>
                  <a:txBody>
                    <a:bodyPr>
                      <a:noAutofit/>
                    </a:bodyPr>
                    <a:lstStyle/>
                    <a:p>
                      <a:pPr lvl="0" rtl="0">
                        <a:spcBef>
                          <a:spcPts val="0"/>
                        </a:spcBef>
                        <a:buNone/>
                      </a:pPr>
                      <a:r>
                        <a:rPr lang="en"/>
                        <a:t>Not as productive as alternatives</a:t>
                      </a:r>
                    </a:p>
                  </a:txBody>
                  <a:tcPr marT="91425" marB="91425" marR="91425" marL="91425"/>
                </a:tc>
              </a:tr>
              <a:tr h="381000">
                <a:tc>
                  <a:txBody>
                    <a:bodyPr>
                      <a:noAutofit/>
                    </a:bodyPr>
                    <a:lstStyle/>
                    <a:p>
                      <a:pPr lvl="0" rtl="0">
                        <a:spcBef>
                          <a:spcPts val="0"/>
                        </a:spcBef>
                        <a:buClr>
                          <a:schemeClr val="dk1"/>
                        </a:buClr>
                        <a:buSzPct val="78571"/>
                        <a:buFont typeface="Arial"/>
                        <a:buNone/>
                      </a:pPr>
                      <a:r>
                        <a:rPr lang="en">
                          <a:solidFill>
                            <a:schemeClr val="dk1"/>
                          </a:solidFill>
                        </a:rPr>
                        <a:t>Very widely used in GTK applications</a:t>
                      </a:r>
                    </a:p>
                  </a:txBody>
                  <a:tcPr marT="91425" marB="91425" marR="91425" marL="91425"/>
                </a:tc>
                <a:tc>
                  <a:txBody>
                    <a:bodyPr>
                      <a:noAutofit/>
                    </a:bodyPr>
                    <a:lstStyle/>
                    <a:p>
                      <a:pPr lvl="0" rtl="0">
                        <a:spcBef>
                          <a:spcPts val="0"/>
                        </a:spcBef>
                        <a:buNone/>
                      </a:pPr>
                      <a:r>
                        <a:rPr lang="en"/>
                        <a:t>High learning curve</a:t>
                      </a:r>
                    </a:p>
                  </a:txBody>
                  <a:tcPr marT="91425" marB="91425" marR="91425" marL="91425"/>
                </a:tc>
              </a:tr>
              <a:tr h="381000">
                <a:tc>
                  <a:txBody>
                    <a:bodyPr>
                      <a:noAutofit/>
                    </a:bodyPr>
                    <a:lstStyle/>
                    <a:p>
                      <a:pPr lvl="0" rtl="0">
                        <a:spcBef>
                          <a:spcPts val="0"/>
                        </a:spcBef>
                        <a:buClr>
                          <a:schemeClr val="dk1"/>
                        </a:buClr>
                        <a:buSzPct val="78571"/>
                        <a:buFont typeface="Arial"/>
                        <a:buNone/>
                      </a:pPr>
                      <a:r>
                        <a:rPr lang="en">
                          <a:solidFill>
                            <a:schemeClr val="dk1"/>
                          </a:solidFill>
                        </a:rPr>
                        <a:t>Native compilation, excellent performance</a:t>
                      </a:r>
                    </a:p>
                  </a:txBody>
                  <a:tcPr marT="91425" marB="91425" marR="91425" marL="91425"/>
                </a:tc>
                <a:tc>
                  <a:txBody>
                    <a:bodyPr>
                      <a:noAutofit/>
                    </a:bodyPr>
                    <a:lstStyle/>
                    <a:p>
                      <a:pPr lvl="0" rtl="0">
                        <a:spcBef>
                          <a:spcPts val="0"/>
                        </a:spcBef>
                        <a:buNone/>
                      </a:pPr>
                      <a:r>
                        <a:rPr lang="en"/>
                        <a:t>Inconsistent memory management</a:t>
                      </a:r>
                    </a:p>
                  </a:txBody>
                  <a:tcPr marT="91425" marB="91425" marR="91425" marL="91425"/>
                </a:tc>
              </a:tr>
              <a:tr h="381000">
                <a:tc>
                  <a:txBody>
                    <a:bodyPr>
                      <a:noAutofit/>
                    </a:bodyPr>
                    <a:lstStyle/>
                    <a:p>
                      <a:pPr lvl="0" rtl="0">
                        <a:spcBef>
                          <a:spcPts val="0"/>
                        </a:spcBef>
                        <a:buClr>
                          <a:schemeClr val="dk1"/>
                        </a:buClr>
                        <a:buSzPct val="78571"/>
                        <a:buFont typeface="Arial"/>
                        <a:buNone/>
                      </a:pPr>
                      <a:r>
                        <a:t/>
                      </a:r>
                      <a:endParaRPr/>
                    </a:p>
                  </a:txBody>
                  <a:tcPr marT="91425" marB="91425" marR="91425" marL="91425"/>
                </a:tc>
                <a:tc>
                  <a:txBody>
                    <a:bodyPr>
                      <a:noAutofit/>
                    </a:bodyPr>
                    <a:lstStyle/>
                    <a:p>
                      <a:pPr lvl="0" rtl="0">
                        <a:spcBef>
                          <a:spcPts val="0"/>
                        </a:spcBef>
                        <a:buClr>
                          <a:schemeClr val="dk1"/>
                        </a:buClr>
                        <a:buSzPct val="78571"/>
                        <a:buFont typeface="Arial"/>
                        <a:buNone/>
                      </a:pPr>
                      <a:r>
                        <a:rPr lang="en">
                          <a:solidFill>
                            <a:schemeClr val="dk1"/>
                          </a:solidFill>
                        </a:rPr>
                        <a:t>Unsafe</a:t>
                      </a:r>
                    </a:p>
                  </a:txBody>
                  <a:tcPr marT="91425" marB="91425" marR="91425" marL="91425"/>
                </a:tc>
              </a:tr>
            </a:tbl>
          </a:graphicData>
        </a:graphic>
      </p:graphicFrame>
      <p:pic>
        <p:nvPicPr>
          <p:cNvPr descr="Unico_Anello.png" id="118" name="Shape 118"/>
          <p:cNvPicPr preferRelativeResize="0"/>
          <p:nvPr/>
        </p:nvPicPr>
        <p:blipFill>
          <a:blip r:embed="rId3">
            <a:alphaModFix/>
          </a:blip>
          <a:stretch>
            <a:fillRect/>
          </a:stretch>
        </p:blipFill>
        <p:spPr>
          <a:xfrm>
            <a:off x="6291798" y="507823"/>
            <a:ext cx="1873849" cy="1622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C++</a:t>
            </a:r>
          </a:p>
        </p:txBody>
      </p:sp>
      <p:sp>
        <p:nvSpPr>
          <p:cNvPr id="124" name="Shape 124"/>
          <p:cNvSpPr txBox="1"/>
          <p:nvPr>
            <p:ph idx="1" type="body"/>
          </p:nvPr>
        </p:nvSpPr>
        <p:spPr>
          <a:xfrm>
            <a:off x="311700" y="1152475"/>
            <a:ext cx="6046499" cy="977400"/>
          </a:xfrm>
          <a:prstGeom prst="rect">
            <a:avLst/>
          </a:prstGeom>
        </p:spPr>
        <p:txBody>
          <a:bodyPr anchorCtr="0" anchor="t" bIns="91425" lIns="91425" rIns="91425" tIns="91425">
            <a:noAutofit/>
          </a:bodyPr>
          <a:lstStyle/>
          <a:p>
            <a:pPr indent="-228600" lvl="0" marL="457200" rtl="0">
              <a:spcBef>
                <a:spcPts val="0"/>
              </a:spcBef>
            </a:pPr>
            <a:r>
              <a:rPr lang="en"/>
              <a:t>C but better..maybe..</a:t>
            </a:r>
          </a:p>
          <a:p>
            <a:pPr indent="-228600" lvl="0" marL="457200" rtl="0">
              <a:spcBef>
                <a:spcPts val="0"/>
              </a:spcBef>
            </a:pPr>
            <a:r>
              <a:rPr lang="en"/>
              <a:t>Bindings provided by gtkmm</a:t>
            </a:r>
          </a:p>
        </p:txBody>
      </p:sp>
      <p:graphicFrame>
        <p:nvGraphicFramePr>
          <p:cNvPr id="125" name="Shape 125"/>
          <p:cNvGraphicFramePr/>
          <p:nvPr/>
        </p:nvGraphicFramePr>
        <p:xfrm>
          <a:off x="926650" y="2451500"/>
          <a:ext cx="3000000" cy="3000000"/>
        </p:xfrm>
        <a:graphic>
          <a:graphicData uri="http://schemas.openxmlformats.org/drawingml/2006/table">
            <a:tbl>
              <a:tblPr>
                <a:noFill/>
                <a:tableStyleId>{6B770C2D-8555-423F-A1D5-B4956EDA4096}</a:tableStyleId>
              </a:tblPr>
              <a:tblGrid>
                <a:gridCol w="3619500"/>
                <a:gridCol w="3619500"/>
              </a:tblGrid>
              <a:tr h="381000">
                <a:tc>
                  <a:txBody>
                    <a:bodyPr>
                      <a:noAutofit/>
                    </a:bodyPr>
                    <a:lstStyle/>
                    <a:p>
                      <a:pPr lvl="0" rtl="0">
                        <a:spcBef>
                          <a:spcPts val="0"/>
                        </a:spcBef>
                        <a:buNone/>
                      </a:pPr>
                      <a:r>
                        <a:rPr b="1" lang="en"/>
                        <a:t>Pros</a:t>
                      </a:r>
                    </a:p>
                  </a:txBody>
                  <a:tcPr marT="91425" marB="91425" marR="91425" marL="91425">
                    <a:solidFill>
                      <a:srgbClr val="EFEFEF"/>
                    </a:solidFill>
                  </a:tcPr>
                </a:tc>
                <a:tc>
                  <a:txBody>
                    <a:bodyPr>
                      <a:noAutofit/>
                    </a:bodyPr>
                    <a:lstStyle/>
                    <a:p>
                      <a:pPr lvl="0" rtl="0">
                        <a:spcBef>
                          <a:spcPts val="0"/>
                        </a:spcBef>
                        <a:buNone/>
                      </a:pPr>
                      <a:r>
                        <a:rPr b="1" lang="en"/>
                        <a:t>Cons</a:t>
                      </a:r>
                    </a:p>
                  </a:txBody>
                  <a:tcPr marT="91425" marB="91425" marR="91425" marL="91425">
                    <a:solidFill>
                      <a:srgbClr val="EFEFEF"/>
                    </a:solidFill>
                  </a:tcPr>
                </a:tc>
              </a:tr>
              <a:tr h="381000">
                <a:tc>
                  <a:txBody>
                    <a:bodyPr>
                      <a:noAutofit/>
                    </a:bodyPr>
                    <a:lstStyle/>
                    <a:p>
                      <a:pPr lvl="0" rtl="0">
                        <a:spcBef>
                          <a:spcPts val="0"/>
                        </a:spcBef>
                        <a:buNone/>
                      </a:pPr>
                      <a:r>
                        <a:rPr lang="en">
                          <a:solidFill>
                            <a:schemeClr val="dk1"/>
                          </a:solidFill>
                        </a:rPr>
                        <a:t>Large eco-system of tools and libraries</a:t>
                      </a:r>
                    </a:p>
                  </a:txBody>
                  <a:tcPr marT="91425" marB="91425" marR="91425" marL="91425"/>
                </a:tc>
                <a:tc>
                  <a:txBody>
                    <a:bodyPr>
                      <a:noAutofit/>
                    </a:bodyPr>
                    <a:lstStyle/>
                    <a:p>
                      <a:pPr lvl="0" rtl="0">
                        <a:spcBef>
                          <a:spcPts val="0"/>
                        </a:spcBef>
                        <a:buClr>
                          <a:schemeClr val="dk1"/>
                        </a:buClr>
                        <a:buSzPct val="78571"/>
                        <a:buFont typeface="Arial"/>
                        <a:buNone/>
                      </a:pPr>
                      <a:r>
                        <a:rPr lang="en">
                          <a:solidFill>
                            <a:schemeClr val="dk1"/>
                          </a:solidFill>
                        </a:rPr>
                        <a:t>Not as productive as alternatives</a:t>
                      </a:r>
                    </a:p>
                  </a:txBody>
                  <a:tcPr marT="91425" marB="91425" marR="91425" marL="91425"/>
                </a:tc>
              </a:tr>
              <a:tr h="381000">
                <a:tc>
                  <a:txBody>
                    <a:bodyPr>
                      <a:noAutofit/>
                    </a:bodyPr>
                    <a:lstStyle/>
                    <a:p>
                      <a:pPr lvl="0" rtl="0">
                        <a:spcBef>
                          <a:spcPts val="0"/>
                        </a:spcBef>
                        <a:buNone/>
                      </a:pPr>
                      <a:r>
                        <a:rPr lang="en"/>
                        <a:t>U</a:t>
                      </a:r>
                      <a:r>
                        <a:rPr lang="en"/>
                        <a:t>sed in a number of GTK applications</a:t>
                      </a:r>
                    </a:p>
                  </a:txBody>
                  <a:tcPr marT="91425" marB="91425" marR="91425" marL="91425"/>
                </a:tc>
                <a:tc>
                  <a:txBody>
                    <a:bodyPr>
                      <a:noAutofit/>
                    </a:bodyPr>
                    <a:lstStyle/>
                    <a:p>
                      <a:pPr lvl="0" rtl="0">
                        <a:spcBef>
                          <a:spcPts val="0"/>
                        </a:spcBef>
                        <a:buClr>
                          <a:schemeClr val="dk1"/>
                        </a:buClr>
                        <a:buSzPct val="78571"/>
                        <a:buFont typeface="Arial"/>
                        <a:buNone/>
                      </a:pPr>
                      <a:r>
                        <a:rPr lang="en">
                          <a:solidFill>
                            <a:schemeClr val="dk1"/>
                          </a:solidFill>
                        </a:rPr>
                        <a:t>Very high learning curve</a:t>
                      </a:r>
                    </a:p>
                  </a:txBody>
                  <a:tcPr marT="91425" marB="91425" marR="91425" marL="91425"/>
                </a:tc>
              </a:tr>
              <a:tr h="381000">
                <a:tc>
                  <a:txBody>
                    <a:bodyPr>
                      <a:noAutofit/>
                    </a:bodyPr>
                    <a:lstStyle/>
                    <a:p>
                      <a:pPr lvl="0" rtl="0">
                        <a:spcBef>
                          <a:spcPts val="0"/>
                        </a:spcBef>
                        <a:buClr>
                          <a:schemeClr val="dk1"/>
                        </a:buClr>
                        <a:buSzPct val="78571"/>
                        <a:buFont typeface="Arial"/>
                        <a:buNone/>
                      </a:pPr>
                      <a:r>
                        <a:rPr lang="en"/>
                        <a:t>Excellent performance</a:t>
                      </a:r>
                    </a:p>
                  </a:txBody>
                  <a:tcPr marT="91425" marB="91425" marR="91425" marL="91425"/>
                </a:tc>
                <a:tc>
                  <a:txBody>
                    <a:bodyPr>
                      <a:noAutofit/>
                    </a:bodyPr>
                    <a:lstStyle/>
                    <a:p>
                      <a:pPr lvl="0" rtl="0">
                        <a:spcBef>
                          <a:spcPts val="0"/>
                        </a:spcBef>
                        <a:buClr>
                          <a:schemeClr val="dk1"/>
                        </a:buClr>
                        <a:buSzPct val="78571"/>
                        <a:buFont typeface="Arial"/>
                        <a:buNone/>
                      </a:pPr>
                      <a:r>
                        <a:rPr lang="en">
                          <a:solidFill>
                            <a:schemeClr val="dk1"/>
                          </a:solidFill>
                        </a:rPr>
                        <a:t>Very Slow compilation</a:t>
                      </a:r>
                    </a:p>
                  </a:txBody>
                  <a:tcPr marT="91425" marB="91425" marR="91425" marL="91425"/>
                </a:tc>
              </a:tr>
              <a:tr h="381000">
                <a:tc>
                  <a:txBody>
                    <a:bodyPr>
                      <a:noAutofit/>
                    </a:bodyPr>
                    <a:lstStyle/>
                    <a:p>
                      <a:pPr lvl="0" rtl="0">
                        <a:spcBef>
                          <a:spcPts val="0"/>
                        </a:spcBef>
                        <a:buClr>
                          <a:schemeClr val="dk1"/>
                        </a:buClr>
                        <a:buSzPct val="78571"/>
                        <a:buFont typeface="Arial"/>
                        <a:buNone/>
                      </a:pPr>
                      <a:r>
                        <a:rPr lang="en">
                          <a:solidFill>
                            <a:schemeClr val="dk1"/>
                          </a:solidFill>
                        </a:rPr>
                        <a:t>First class support for creating GObjects</a:t>
                      </a:r>
                    </a:p>
                  </a:txBody>
                  <a:tcPr marT="91425" marB="91425" marR="91425" marL="91425"/>
                </a:tc>
                <a:tc>
                  <a:txBody>
                    <a:bodyPr>
                      <a:noAutofit/>
                    </a:bodyPr>
                    <a:lstStyle/>
                    <a:p>
                      <a:pPr lvl="0">
                        <a:spcBef>
                          <a:spcPts val="0"/>
                        </a:spcBef>
                        <a:buClr>
                          <a:schemeClr val="dk1"/>
                        </a:buClr>
                        <a:buSzPct val="78571"/>
                        <a:buFont typeface="Arial"/>
                        <a:buNone/>
                      </a:pPr>
                      <a:r>
                        <a:rPr lang="en">
                          <a:solidFill>
                            <a:schemeClr val="dk1"/>
                          </a:solidFill>
                        </a:rPr>
                        <a:t>Safer than C but not perfect</a:t>
                      </a:r>
                    </a:p>
                    <a:p>
                      <a:pPr lvl="0" rtl="0">
                        <a:spcBef>
                          <a:spcPts val="0"/>
                        </a:spcBef>
                        <a:buNone/>
                      </a:pPr>
                      <a:r>
                        <a:t/>
                      </a:r>
                      <a:endParaRPr/>
                    </a:p>
                  </a:txBody>
                  <a:tcPr marT="91425" marB="91425" marR="91425" marL="91425"/>
                </a:tc>
              </a:tr>
            </a:tbl>
          </a:graphicData>
        </a:graphic>
      </p:graphicFrame>
      <p:pic>
        <p:nvPicPr>
          <p:cNvPr descr="7CkoV.jpg" id="126" name="Shape 126"/>
          <p:cNvPicPr preferRelativeResize="0"/>
          <p:nvPr/>
        </p:nvPicPr>
        <p:blipFill>
          <a:blip r:embed="rId3">
            <a:alphaModFix/>
          </a:blip>
          <a:stretch>
            <a:fillRect/>
          </a:stretch>
        </p:blipFill>
        <p:spPr>
          <a:xfrm>
            <a:off x="5644374" y="682999"/>
            <a:ext cx="2521275" cy="1446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Vala</a:t>
            </a:r>
          </a:p>
        </p:txBody>
      </p:sp>
      <p:sp>
        <p:nvSpPr>
          <p:cNvPr id="132" name="Shape 132"/>
          <p:cNvSpPr txBox="1"/>
          <p:nvPr>
            <p:ph idx="1" type="body"/>
          </p:nvPr>
        </p:nvSpPr>
        <p:spPr>
          <a:xfrm>
            <a:off x="311700" y="1152475"/>
            <a:ext cx="5876100" cy="977400"/>
          </a:xfrm>
          <a:prstGeom prst="rect">
            <a:avLst/>
          </a:prstGeom>
        </p:spPr>
        <p:txBody>
          <a:bodyPr anchorCtr="0" anchor="t" bIns="91425" lIns="91425" rIns="91425" tIns="91425">
            <a:noAutofit/>
          </a:bodyPr>
          <a:lstStyle/>
          <a:p>
            <a:pPr indent="-228600" lvl="0" marL="457200" rtl="0">
              <a:spcBef>
                <a:spcPts val="0"/>
              </a:spcBef>
            </a:pPr>
            <a:r>
              <a:rPr lang="en"/>
              <a:t>Language designed explicitly to support GObject and GTK+ development</a:t>
            </a:r>
          </a:p>
          <a:p>
            <a:pPr indent="-228600" lvl="0" marL="457200" rtl="0">
              <a:spcBef>
                <a:spcPts val="0"/>
              </a:spcBef>
            </a:pPr>
            <a:r>
              <a:rPr lang="en"/>
              <a:t>Default language for Elementary OS</a:t>
            </a:r>
          </a:p>
        </p:txBody>
      </p:sp>
      <p:graphicFrame>
        <p:nvGraphicFramePr>
          <p:cNvPr id="133" name="Shape 133"/>
          <p:cNvGraphicFramePr/>
          <p:nvPr/>
        </p:nvGraphicFramePr>
        <p:xfrm>
          <a:off x="926650" y="2421464"/>
          <a:ext cx="3000000" cy="3000000"/>
        </p:xfrm>
        <a:graphic>
          <a:graphicData uri="http://schemas.openxmlformats.org/drawingml/2006/table">
            <a:tbl>
              <a:tblPr>
                <a:noFill/>
                <a:tableStyleId>{6B770C2D-8555-423F-A1D5-B4956EDA4096}</a:tableStyleId>
              </a:tblPr>
              <a:tblGrid>
                <a:gridCol w="3619500"/>
                <a:gridCol w="3619500"/>
              </a:tblGrid>
              <a:tr h="381000">
                <a:tc>
                  <a:txBody>
                    <a:bodyPr>
                      <a:noAutofit/>
                    </a:bodyPr>
                    <a:lstStyle/>
                    <a:p>
                      <a:pPr lvl="0" rtl="0">
                        <a:spcBef>
                          <a:spcPts val="0"/>
                        </a:spcBef>
                        <a:buNone/>
                      </a:pPr>
                      <a:r>
                        <a:rPr b="1" lang="en"/>
                        <a:t>Pros</a:t>
                      </a:r>
                    </a:p>
                  </a:txBody>
                  <a:tcPr marT="91425" marB="91425" marR="91425" marL="91425">
                    <a:solidFill>
                      <a:srgbClr val="EFEFEF"/>
                    </a:solidFill>
                  </a:tcPr>
                </a:tc>
                <a:tc>
                  <a:txBody>
                    <a:bodyPr>
                      <a:noAutofit/>
                    </a:bodyPr>
                    <a:lstStyle/>
                    <a:p>
                      <a:pPr lvl="0" rtl="0">
                        <a:spcBef>
                          <a:spcPts val="0"/>
                        </a:spcBef>
                        <a:buNone/>
                      </a:pPr>
                      <a:r>
                        <a:rPr b="1" lang="en"/>
                        <a:t>Cons</a:t>
                      </a:r>
                    </a:p>
                  </a:txBody>
                  <a:tcPr marT="91425" marB="91425" marR="91425" marL="91425">
                    <a:solidFill>
                      <a:srgbClr val="EFEFEF"/>
                    </a:solidFill>
                  </a:tcPr>
                </a:tc>
              </a:tr>
              <a:tr h="381000">
                <a:tc>
                  <a:txBody>
                    <a:bodyPr>
                      <a:noAutofit/>
                    </a:bodyPr>
                    <a:lstStyle/>
                    <a:p>
                      <a:pPr lvl="0" rtl="0">
                        <a:spcBef>
                          <a:spcPts val="0"/>
                        </a:spcBef>
                        <a:buNone/>
                      </a:pPr>
                      <a:r>
                        <a:rPr lang="en"/>
                        <a:t>Easy to learn for people coming from C based languages</a:t>
                      </a:r>
                    </a:p>
                  </a:txBody>
                  <a:tcPr marT="91425" marB="91425" marR="91425" marL="91425"/>
                </a:tc>
                <a:tc>
                  <a:txBody>
                    <a:bodyPr>
                      <a:noAutofit/>
                    </a:bodyPr>
                    <a:lstStyle/>
                    <a:p>
                      <a:pPr lvl="0" rtl="0">
                        <a:spcBef>
                          <a:spcPts val="0"/>
                        </a:spcBef>
                        <a:buNone/>
                      </a:pPr>
                      <a:r>
                        <a:rPr lang="en"/>
                        <a:t>Not a general purpose language, single focus</a:t>
                      </a:r>
                    </a:p>
                  </a:txBody>
                  <a:tcPr marT="91425" marB="91425" marR="91425" marL="91425"/>
                </a:tc>
              </a:tr>
              <a:tr h="381000">
                <a:tc>
                  <a:txBody>
                    <a:bodyPr>
                      <a:noAutofit/>
                    </a:bodyPr>
                    <a:lstStyle/>
                    <a:p>
                      <a:pPr lvl="0" rtl="0">
                        <a:spcBef>
                          <a:spcPts val="0"/>
                        </a:spcBef>
                        <a:buNone/>
                      </a:pPr>
                      <a:r>
                        <a:rPr lang="en"/>
                        <a:t>Natively compiled, fast performance</a:t>
                      </a:r>
                    </a:p>
                  </a:txBody>
                  <a:tcPr marT="91425" marB="91425" marR="91425" marL="91425"/>
                </a:tc>
                <a:tc>
                  <a:txBody>
                    <a:bodyPr>
                      <a:noAutofit/>
                    </a:bodyPr>
                    <a:lstStyle/>
                    <a:p>
                      <a:pPr lvl="0" rtl="0">
                        <a:spcBef>
                          <a:spcPts val="0"/>
                        </a:spcBef>
                        <a:buNone/>
                      </a:pPr>
                      <a:r>
                        <a:rPr lang="en"/>
                        <a:t>Limited tool support</a:t>
                      </a:r>
                    </a:p>
                  </a:txBody>
                  <a:tcPr marT="91425" marB="91425" marR="91425" marL="91425"/>
                </a:tc>
              </a:tr>
              <a:tr h="381000">
                <a:tc>
                  <a:txBody>
                    <a:bodyPr>
                      <a:noAutofit/>
                    </a:bodyPr>
                    <a:lstStyle/>
                    <a:p>
                      <a:pPr lvl="0" rtl="0">
                        <a:spcBef>
                          <a:spcPts val="0"/>
                        </a:spcBef>
                        <a:buNone/>
                      </a:pPr>
                      <a:r>
                        <a:rPr lang="en"/>
                        <a:t>Memory management via RC</a:t>
                      </a:r>
                    </a:p>
                  </a:txBody>
                  <a:tcPr marT="91425" marB="91425" marR="91425" marL="91425"/>
                </a:tc>
                <a:tc>
                  <a:txBody>
                    <a:bodyPr>
                      <a:noAutofit/>
                    </a:bodyPr>
                    <a:lstStyle/>
                    <a:p>
                      <a:pPr lvl="0" rtl="0">
                        <a:spcBef>
                          <a:spcPts val="0"/>
                        </a:spcBef>
                        <a:buNone/>
                      </a:pPr>
                      <a:r>
                        <a:rPr lang="en"/>
                        <a:t>Cross-compilation to C can make debugging challenging</a:t>
                      </a:r>
                    </a:p>
                  </a:txBody>
                  <a:tcPr marT="91425" marB="91425" marR="91425" marL="91425"/>
                </a:tc>
              </a:tr>
              <a:tr h="381000">
                <a:tc>
                  <a:txBody>
                    <a:bodyPr>
                      <a:noAutofit/>
                    </a:bodyPr>
                    <a:lstStyle/>
                    <a:p>
                      <a:pPr lvl="0" rtl="0">
                        <a:spcBef>
                          <a:spcPts val="0"/>
                        </a:spcBef>
                        <a:buNone/>
                      </a:pPr>
                      <a:r>
                        <a:rPr lang="en"/>
                        <a:t>Highly productive with many abstractions available</a:t>
                      </a:r>
                    </a:p>
                  </a:txBody>
                  <a:tcPr marT="91425" marB="91425" marR="91425" marL="91425"/>
                </a:tc>
                <a:tc>
                  <a:txBody>
                    <a:bodyPr>
                      <a:noAutofit/>
                    </a:bodyPr>
                    <a:lstStyle/>
                    <a:p>
                      <a:pPr lvl="0" rtl="0">
                        <a:spcBef>
                          <a:spcPts val="0"/>
                        </a:spcBef>
                        <a:buNone/>
                      </a:pPr>
                      <a:r>
                        <a:t/>
                      </a:r>
                      <a:endParaRPr/>
                    </a:p>
                  </a:txBody>
                  <a:tcPr marT="91425" marB="91425" marR="91425" marL="91425"/>
                </a:tc>
              </a:tr>
            </a:tbl>
          </a:graphicData>
        </a:graphic>
      </p:graphicFrame>
      <p:sp>
        <p:nvSpPr>
          <p:cNvPr id="134" name="Shape 134"/>
          <p:cNvSpPr txBox="1"/>
          <p:nvPr/>
        </p:nvSpPr>
        <p:spPr>
          <a:xfrm>
            <a:off x="6615225" y="653250"/>
            <a:ext cx="1550400" cy="1614300"/>
          </a:xfrm>
          <a:prstGeom prst="rect">
            <a:avLst/>
          </a:prstGeom>
          <a:no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b="1" lang="en" sz="9600"/>
              <a: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a:t>Writing a GTK App</a:t>
            </a:r>
          </a:p>
        </p:txBody>
      </p:sp>
      <p:sp>
        <p:nvSpPr>
          <p:cNvPr id="140" name="Shape 140"/>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rPr lang="en"/>
              <a:t>The Up-and-Comers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Rust</a:t>
            </a:r>
          </a:p>
        </p:txBody>
      </p:sp>
      <p:sp>
        <p:nvSpPr>
          <p:cNvPr id="146" name="Shape 146"/>
          <p:cNvSpPr txBox="1"/>
          <p:nvPr>
            <p:ph idx="1" type="body"/>
          </p:nvPr>
        </p:nvSpPr>
        <p:spPr>
          <a:xfrm>
            <a:off x="311700" y="1152475"/>
            <a:ext cx="5876100" cy="977400"/>
          </a:xfrm>
          <a:prstGeom prst="rect">
            <a:avLst/>
          </a:prstGeom>
        </p:spPr>
        <p:txBody>
          <a:bodyPr anchorCtr="0" anchor="t" bIns="91425" lIns="91425" rIns="91425" tIns="91425">
            <a:noAutofit/>
          </a:bodyPr>
          <a:lstStyle/>
          <a:p>
            <a:pPr indent="-228600" lvl="0" marL="457200" rtl="0">
              <a:spcBef>
                <a:spcPts val="0"/>
              </a:spcBef>
            </a:pPr>
            <a:r>
              <a:rPr lang="en"/>
              <a:t>New language from Mozilla</a:t>
            </a:r>
          </a:p>
          <a:p>
            <a:pPr indent="-228600" lvl="0" marL="457200" rtl="0">
              <a:spcBef>
                <a:spcPts val="0"/>
              </a:spcBef>
            </a:pPr>
            <a:r>
              <a:rPr lang="en"/>
              <a:t>Built on concept of memory safety</a:t>
            </a:r>
          </a:p>
          <a:p>
            <a:pPr indent="-228600" lvl="0" marL="457200" rtl="0">
              <a:spcBef>
                <a:spcPts val="0"/>
              </a:spcBef>
            </a:pPr>
            <a:r>
              <a:rPr lang="en"/>
              <a:t>GTK-RS is the binding library</a:t>
            </a:r>
          </a:p>
        </p:txBody>
      </p:sp>
      <p:graphicFrame>
        <p:nvGraphicFramePr>
          <p:cNvPr id="147" name="Shape 147"/>
          <p:cNvGraphicFramePr/>
          <p:nvPr/>
        </p:nvGraphicFramePr>
        <p:xfrm>
          <a:off x="926650" y="2301324"/>
          <a:ext cx="3000000" cy="3000000"/>
        </p:xfrm>
        <a:graphic>
          <a:graphicData uri="http://schemas.openxmlformats.org/drawingml/2006/table">
            <a:tbl>
              <a:tblPr>
                <a:noFill/>
                <a:tableStyleId>{6B770C2D-8555-423F-A1D5-B4956EDA4096}</a:tableStyleId>
              </a:tblPr>
              <a:tblGrid>
                <a:gridCol w="3619500"/>
                <a:gridCol w="3619500"/>
              </a:tblGrid>
              <a:tr h="381000">
                <a:tc>
                  <a:txBody>
                    <a:bodyPr>
                      <a:noAutofit/>
                    </a:bodyPr>
                    <a:lstStyle/>
                    <a:p>
                      <a:pPr lvl="0" rtl="0">
                        <a:spcBef>
                          <a:spcPts val="0"/>
                        </a:spcBef>
                        <a:buNone/>
                      </a:pPr>
                      <a:r>
                        <a:rPr b="1" lang="en" sz="1200"/>
                        <a:t>Pros</a:t>
                      </a:r>
                    </a:p>
                  </a:txBody>
                  <a:tcPr marT="91425" marB="91425" marR="91425" marL="91425">
                    <a:solidFill>
                      <a:srgbClr val="EFEFEF"/>
                    </a:solidFill>
                  </a:tcPr>
                </a:tc>
                <a:tc>
                  <a:txBody>
                    <a:bodyPr>
                      <a:noAutofit/>
                    </a:bodyPr>
                    <a:lstStyle/>
                    <a:p>
                      <a:pPr lvl="0" rtl="0">
                        <a:spcBef>
                          <a:spcPts val="0"/>
                        </a:spcBef>
                        <a:buNone/>
                      </a:pPr>
                      <a:r>
                        <a:rPr b="1" lang="en" sz="1200"/>
                        <a:t>Cons</a:t>
                      </a:r>
                    </a:p>
                  </a:txBody>
                  <a:tcPr marT="91425" marB="91425" marR="91425" marL="91425">
                    <a:solidFill>
                      <a:srgbClr val="EFEFEF"/>
                    </a:solidFill>
                  </a:tcPr>
                </a:tc>
              </a:tr>
              <a:tr h="381000">
                <a:tc>
                  <a:txBody>
                    <a:bodyPr>
                      <a:noAutofit/>
                    </a:bodyPr>
                    <a:lstStyle/>
                    <a:p>
                      <a:pPr lvl="0" rtl="0">
                        <a:spcBef>
                          <a:spcPts val="0"/>
                        </a:spcBef>
                        <a:buNone/>
                      </a:pPr>
                      <a:r>
                        <a:rPr lang="en" sz="1200"/>
                        <a:t>Natively compiled, fast performance</a:t>
                      </a:r>
                    </a:p>
                  </a:txBody>
                  <a:tcPr marT="91425" marB="91425" marR="91425" marL="91425"/>
                </a:tc>
                <a:tc>
                  <a:txBody>
                    <a:bodyPr>
                      <a:noAutofit/>
                    </a:bodyPr>
                    <a:lstStyle/>
                    <a:p>
                      <a:pPr lvl="0" rtl="0">
                        <a:spcBef>
                          <a:spcPts val="0"/>
                        </a:spcBef>
                        <a:buNone/>
                      </a:pPr>
                      <a:r>
                        <a:rPr lang="en" sz="1200"/>
                        <a:t>High learning curve, </a:t>
                      </a:r>
                      <a:r>
                        <a:rPr lang="en" sz="1200">
                          <a:solidFill>
                            <a:schemeClr val="dk1"/>
                          </a:solidFill>
                        </a:rPr>
                        <a:t>borrow-checker semantics</a:t>
                      </a:r>
                    </a:p>
                  </a:txBody>
                  <a:tcPr marT="91425" marB="91425" marR="91425" marL="91425"/>
                </a:tc>
              </a:tr>
              <a:tr h="381000">
                <a:tc>
                  <a:txBody>
                    <a:bodyPr>
                      <a:noAutofit/>
                    </a:bodyPr>
                    <a:lstStyle/>
                    <a:p>
                      <a:pPr lvl="0" rtl="0">
                        <a:spcBef>
                          <a:spcPts val="0"/>
                        </a:spcBef>
                        <a:buNone/>
                      </a:pPr>
                      <a:r>
                        <a:rPr lang="en" sz="1200"/>
                        <a:t>Memory management and safety</a:t>
                      </a:r>
                    </a:p>
                  </a:txBody>
                  <a:tcPr marT="91425" marB="91425" marR="91425" marL="91425"/>
                </a:tc>
                <a:tc>
                  <a:txBody>
                    <a:bodyPr>
                      <a:noAutofit/>
                    </a:bodyPr>
                    <a:lstStyle/>
                    <a:p>
                      <a:pPr lvl="0" rtl="0">
                        <a:spcBef>
                          <a:spcPts val="0"/>
                        </a:spcBef>
                        <a:buNone/>
                      </a:pPr>
                      <a:r>
                        <a:rPr lang="en" sz="1200"/>
                        <a:t>Decent but not great tooling</a:t>
                      </a:r>
                    </a:p>
                  </a:txBody>
                  <a:tcPr marT="91425" marB="91425" marR="91425" marL="91425"/>
                </a:tc>
              </a:tr>
              <a:tr h="381000">
                <a:tc>
                  <a:txBody>
                    <a:bodyPr>
                      <a:noAutofit/>
                    </a:bodyPr>
                    <a:lstStyle/>
                    <a:p>
                      <a:pPr lvl="0" rtl="0">
                        <a:spcBef>
                          <a:spcPts val="0"/>
                        </a:spcBef>
                        <a:buNone/>
                      </a:pPr>
                      <a:r>
                        <a:rPr lang="en" sz="1200"/>
                        <a:t>Widely hyped</a:t>
                      </a:r>
                      <a:r>
                        <a:rPr lang="en" sz="1200"/>
                        <a:t> language with rapidly growing base of tools</a:t>
                      </a:r>
                    </a:p>
                  </a:txBody>
                  <a:tcPr marT="91425" marB="91425" marR="91425" marL="91425"/>
                </a:tc>
                <a:tc>
                  <a:txBody>
                    <a:bodyPr>
                      <a:noAutofit/>
                    </a:bodyPr>
                    <a:lstStyle/>
                    <a:p>
                      <a:pPr lvl="0" rtl="0">
                        <a:spcBef>
                          <a:spcPts val="0"/>
                        </a:spcBef>
                        <a:buNone/>
                      </a:pPr>
                      <a:r>
                        <a:rPr lang="en" sz="1200"/>
                        <a:t>Few GTK applications using language</a:t>
                      </a:r>
                    </a:p>
                  </a:txBody>
                  <a:tcPr marT="91425" marB="91425" marR="91425" marL="91425"/>
                </a:tc>
              </a:tr>
              <a:tr h="381000">
                <a:tc>
                  <a:txBody>
                    <a:bodyPr>
                      <a:noAutofit/>
                    </a:bodyPr>
                    <a:lstStyle/>
                    <a:p>
                      <a:pPr lvl="0" rtl="0">
                        <a:spcBef>
                          <a:spcPts val="0"/>
                        </a:spcBef>
                        <a:buNone/>
                      </a:pPr>
                      <a:r>
                        <a:rPr lang="en" sz="1200"/>
                        <a:t>GNOME developers actively engaged</a:t>
                      </a:r>
                    </a:p>
                  </a:txBody>
                  <a:tcPr marT="91425" marB="91425" marR="91425" marL="91425"/>
                </a:tc>
                <a:tc>
                  <a:txBody>
                    <a:bodyPr>
                      <a:noAutofit/>
                    </a:bodyPr>
                    <a:lstStyle/>
                    <a:p>
                      <a:pPr lvl="0" rtl="0">
                        <a:spcBef>
                          <a:spcPts val="0"/>
                        </a:spcBef>
                        <a:buNone/>
                      </a:pPr>
                      <a:r>
                        <a:rPr lang="en" sz="1200"/>
                        <a:t>Slow compilation times</a:t>
                      </a:r>
                    </a:p>
                  </a:txBody>
                  <a:tcPr marT="91425" marB="91425" marR="91425" marL="91425"/>
                </a:tc>
              </a:tr>
              <a:tr h="381000">
                <a:tc>
                  <a:txBody>
                    <a:bodyPr>
                      <a:noAutofit/>
                    </a:bodyPr>
                    <a:lstStyle/>
                    <a:p>
                      <a:pPr lvl="0" rtl="0">
                        <a:spcBef>
                          <a:spcPts val="0"/>
                        </a:spcBef>
                        <a:buNone/>
                      </a:pPr>
                      <a:r>
                        <a:rPr lang="en" sz="1200"/>
                        <a:t>Excels at libraries and low-level use cases</a:t>
                      </a:r>
                    </a:p>
                  </a:txBody>
                  <a:tcPr marT="91425" marB="91425" marR="91425" marL="91425"/>
                </a:tc>
                <a:tc>
                  <a:txBody>
                    <a:bodyPr>
                      <a:noAutofit/>
                    </a:bodyPr>
                    <a:lstStyle/>
                    <a:p>
                      <a:pPr lvl="0" rtl="0">
                        <a:spcBef>
                          <a:spcPts val="0"/>
                        </a:spcBef>
                        <a:buNone/>
                      </a:pPr>
                      <a:r>
                        <a:t/>
                      </a:r>
                      <a:endParaRPr/>
                    </a:p>
                  </a:txBody>
                  <a:tcPr marT="91425" marB="91425" marR="91425" marL="91425"/>
                </a:tc>
              </a:tr>
            </a:tbl>
          </a:graphicData>
        </a:graphic>
      </p:graphicFrame>
      <p:pic>
        <p:nvPicPr>
          <p:cNvPr descr="130716_JURIS_Lord-of-the-Rings-Sauron.jpg.CROP.original-original.jpg" id="148" name="Shape 148"/>
          <p:cNvPicPr preferRelativeResize="0"/>
          <p:nvPr/>
        </p:nvPicPr>
        <p:blipFill>
          <a:blip r:embed="rId3">
            <a:alphaModFix/>
          </a:blip>
          <a:stretch>
            <a:fillRect/>
          </a:stretch>
        </p:blipFill>
        <p:spPr>
          <a:xfrm>
            <a:off x="6389949" y="349473"/>
            <a:ext cx="1775700" cy="1780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a:t>
            </a:r>
          </a:p>
        </p:txBody>
      </p:sp>
      <p:sp>
        <p:nvSpPr>
          <p:cNvPr id="154" name="Shape 154"/>
          <p:cNvSpPr txBox="1"/>
          <p:nvPr>
            <p:ph idx="1" type="body"/>
          </p:nvPr>
        </p:nvSpPr>
        <p:spPr>
          <a:xfrm>
            <a:off x="311700" y="1152475"/>
            <a:ext cx="5876100" cy="977400"/>
          </a:xfrm>
          <a:prstGeom prst="rect">
            <a:avLst/>
          </a:prstGeom>
        </p:spPr>
        <p:txBody>
          <a:bodyPr anchorCtr="0" anchor="t" bIns="91425" lIns="91425" rIns="91425" tIns="91425">
            <a:noAutofit/>
          </a:bodyPr>
          <a:lstStyle/>
          <a:p>
            <a:pPr indent="-228600" lvl="0" marL="457200" rtl="0">
              <a:spcBef>
                <a:spcPts val="0"/>
              </a:spcBef>
            </a:pPr>
            <a:r>
              <a:rPr lang="en"/>
              <a:t>You already know the story...</a:t>
            </a:r>
          </a:p>
          <a:p>
            <a:pPr indent="-228600" lvl="0" marL="457200" rtl="0">
              <a:spcBef>
                <a:spcPts val="0"/>
              </a:spcBef>
            </a:pPr>
            <a:r>
              <a:rPr lang="en"/>
              <a:t>Bindings provided by GtkD</a:t>
            </a:r>
          </a:p>
        </p:txBody>
      </p:sp>
      <p:graphicFrame>
        <p:nvGraphicFramePr>
          <p:cNvPr id="155" name="Shape 155"/>
          <p:cNvGraphicFramePr/>
          <p:nvPr/>
        </p:nvGraphicFramePr>
        <p:xfrm>
          <a:off x="926650" y="2451500"/>
          <a:ext cx="3000000" cy="3000000"/>
        </p:xfrm>
        <a:graphic>
          <a:graphicData uri="http://schemas.openxmlformats.org/drawingml/2006/table">
            <a:tbl>
              <a:tblPr>
                <a:noFill/>
                <a:tableStyleId>{6B770C2D-8555-423F-A1D5-B4956EDA4096}</a:tableStyleId>
              </a:tblPr>
              <a:tblGrid>
                <a:gridCol w="3619500"/>
                <a:gridCol w="3619500"/>
              </a:tblGrid>
              <a:tr h="381000">
                <a:tc>
                  <a:txBody>
                    <a:bodyPr>
                      <a:noAutofit/>
                    </a:bodyPr>
                    <a:lstStyle/>
                    <a:p>
                      <a:pPr lvl="0" rtl="0">
                        <a:spcBef>
                          <a:spcPts val="0"/>
                        </a:spcBef>
                        <a:buNone/>
                      </a:pPr>
                      <a:r>
                        <a:rPr b="1" lang="en" sz="1200"/>
                        <a:t>Pros</a:t>
                      </a:r>
                    </a:p>
                  </a:txBody>
                  <a:tcPr marT="91425" marB="91425" marR="91425" marL="91425">
                    <a:solidFill>
                      <a:srgbClr val="EFEFEF"/>
                    </a:solidFill>
                  </a:tcPr>
                </a:tc>
                <a:tc>
                  <a:txBody>
                    <a:bodyPr>
                      <a:noAutofit/>
                    </a:bodyPr>
                    <a:lstStyle/>
                    <a:p>
                      <a:pPr lvl="0" rtl="0">
                        <a:spcBef>
                          <a:spcPts val="0"/>
                        </a:spcBef>
                        <a:buNone/>
                      </a:pPr>
                      <a:r>
                        <a:rPr b="1" lang="en" sz="1200"/>
                        <a:t>Cons</a:t>
                      </a:r>
                    </a:p>
                  </a:txBody>
                  <a:tcPr marT="91425" marB="91425" marR="91425" marL="91425">
                    <a:solidFill>
                      <a:srgbClr val="EFEFEF"/>
                    </a:solidFill>
                  </a:tcPr>
                </a:tc>
              </a:tr>
              <a:tr h="381000">
                <a:tc>
                  <a:txBody>
                    <a:bodyPr>
                      <a:noAutofit/>
                    </a:bodyPr>
                    <a:lstStyle/>
                    <a:p>
                      <a:pPr lvl="0" rtl="0">
                        <a:spcBef>
                          <a:spcPts val="0"/>
                        </a:spcBef>
                        <a:buNone/>
                      </a:pPr>
                      <a:r>
                        <a:rPr lang="en" sz="1200"/>
                        <a:t>Natively compiled, fast performance</a:t>
                      </a:r>
                    </a:p>
                  </a:txBody>
                  <a:tcPr marT="91425" marB="91425" marR="91425" marL="91425"/>
                </a:tc>
                <a:tc>
                  <a:txBody>
                    <a:bodyPr>
                      <a:noAutofit/>
                    </a:bodyPr>
                    <a:lstStyle/>
                    <a:p>
                      <a:pPr lvl="0" rtl="0">
                        <a:spcBef>
                          <a:spcPts val="0"/>
                        </a:spcBef>
                        <a:buClr>
                          <a:schemeClr val="dk1"/>
                        </a:buClr>
                        <a:buSzPct val="91666"/>
                        <a:buFont typeface="Arial"/>
                        <a:buNone/>
                      </a:pPr>
                      <a:r>
                        <a:rPr lang="en" sz="1200">
                          <a:solidFill>
                            <a:schemeClr val="dk1"/>
                          </a:solidFill>
                        </a:rPr>
                        <a:t>Few GTK applications using language</a:t>
                      </a:r>
                    </a:p>
                  </a:txBody>
                  <a:tcPr marT="91425" marB="91425" marR="91425" marL="91425"/>
                </a:tc>
              </a:tr>
              <a:tr h="381000">
                <a:tc>
                  <a:txBody>
                    <a:bodyPr>
                      <a:noAutofit/>
                    </a:bodyPr>
                    <a:lstStyle/>
                    <a:p>
                      <a:pPr lvl="0" rtl="0">
                        <a:spcBef>
                          <a:spcPts val="0"/>
                        </a:spcBef>
                        <a:buNone/>
                      </a:pPr>
                      <a:r>
                        <a:rPr lang="en" sz="1200"/>
                        <a:t>Memory management via GC</a:t>
                      </a:r>
                    </a:p>
                  </a:txBody>
                  <a:tcPr marT="91425" marB="91425" marR="91425" marL="91425"/>
                </a:tc>
                <a:tc>
                  <a:txBody>
                    <a:bodyPr>
                      <a:noAutofit/>
                    </a:bodyPr>
                    <a:lstStyle/>
                    <a:p>
                      <a:pPr lvl="0" rtl="0">
                        <a:spcBef>
                          <a:spcPts val="0"/>
                        </a:spcBef>
                        <a:buNone/>
                      </a:pPr>
                      <a:r>
                        <a:rPr lang="en" sz="1200"/>
                        <a:t>Multiple compilers and ABIs</a:t>
                      </a:r>
                    </a:p>
                  </a:txBody>
                  <a:tcPr marT="91425" marB="91425" marR="91425" marL="91425"/>
                </a:tc>
              </a:tr>
              <a:tr h="381000">
                <a:tc>
                  <a:txBody>
                    <a:bodyPr>
                      <a:noAutofit/>
                    </a:bodyPr>
                    <a:lstStyle/>
                    <a:p>
                      <a:pPr lvl="0" rtl="0">
                        <a:spcBef>
                          <a:spcPts val="0"/>
                        </a:spcBef>
                        <a:buNone/>
                      </a:pPr>
                      <a:r>
                        <a:rPr lang="en" sz="1200"/>
                        <a:t>Fast compile times</a:t>
                      </a:r>
                    </a:p>
                  </a:txBody>
                  <a:tcPr marT="91425" marB="91425" marR="91425" marL="91425"/>
                </a:tc>
                <a:tc>
                  <a:txBody>
                    <a:bodyPr>
                      <a:noAutofit/>
                    </a:bodyPr>
                    <a:lstStyle/>
                    <a:p>
                      <a:pPr lvl="0" rtl="0">
                        <a:spcBef>
                          <a:spcPts val="0"/>
                        </a:spcBef>
                        <a:buNone/>
                      </a:pPr>
                      <a:r>
                        <a:rPr lang="en" sz="1200"/>
                        <a:t>Decent but not great tooling</a:t>
                      </a:r>
                    </a:p>
                  </a:txBody>
                  <a:tcPr marT="91425" marB="91425" marR="91425" marL="91425"/>
                </a:tc>
              </a:tr>
              <a:tr h="381000">
                <a:tc>
                  <a:txBody>
                    <a:bodyPr>
                      <a:noAutofit/>
                    </a:bodyPr>
                    <a:lstStyle/>
                    <a:p>
                      <a:pPr lvl="0" rtl="0">
                        <a:spcBef>
                          <a:spcPts val="0"/>
                        </a:spcBef>
                        <a:buNone/>
                      </a:pPr>
                      <a:r>
                        <a:rPr lang="en" sz="1200"/>
                        <a:t>Easy to learn particularly when coming from C family languages</a:t>
                      </a:r>
                    </a:p>
                  </a:txBody>
                  <a:tcPr marT="91425" marB="91425" marR="91425" marL="91425"/>
                </a:tc>
                <a:tc>
                  <a:txBody>
                    <a:bodyPr>
                      <a:noAutofit/>
                    </a:bodyPr>
                    <a:lstStyle/>
                    <a:p>
                      <a:pPr lvl="0" rtl="0">
                        <a:spcBef>
                          <a:spcPts val="0"/>
                        </a:spcBef>
                        <a:buNone/>
                      </a:pPr>
                      <a:r>
                        <a:t/>
                      </a:r>
                      <a:endParaRPr sz="1200"/>
                    </a:p>
                  </a:txBody>
                  <a:tcPr marT="91425" marB="91425" marR="91425" marL="91425"/>
                </a:tc>
              </a:tr>
              <a:tr h="381000">
                <a:tc>
                  <a:txBody>
                    <a:bodyPr>
                      <a:noAutofit/>
                    </a:bodyPr>
                    <a:lstStyle/>
                    <a:p>
                      <a:pPr lvl="0" rtl="0">
                        <a:spcBef>
                          <a:spcPts val="0"/>
                        </a:spcBef>
                        <a:buNone/>
                      </a:pPr>
                      <a:r>
                        <a:t/>
                      </a:r>
                      <a:endParaRPr sz="1200"/>
                    </a:p>
                  </a:txBody>
                  <a:tcPr marT="91425" marB="91425" marR="91425" marL="91425"/>
                </a:tc>
                <a:tc>
                  <a:txBody>
                    <a:bodyPr>
                      <a:noAutofit/>
                    </a:bodyPr>
                    <a:lstStyle/>
                    <a:p>
                      <a:pPr lvl="0" rtl="0">
                        <a:spcBef>
                          <a:spcPts val="0"/>
                        </a:spcBef>
                        <a:buNone/>
                      </a:pPr>
                      <a:r>
                        <a:t/>
                      </a:r>
                      <a:endParaRPr sz="1200"/>
                    </a:p>
                  </a:txBody>
                  <a:tcPr marT="91425" marB="91425" marR="91425" marL="91425"/>
                </a:tc>
              </a:tr>
            </a:tbl>
          </a:graphicData>
        </a:graphic>
      </p:graphicFrame>
      <p:pic>
        <p:nvPicPr>
          <p:cNvPr descr="latest" id="156" name="Shape 156"/>
          <p:cNvPicPr preferRelativeResize="0"/>
          <p:nvPr/>
        </p:nvPicPr>
        <p:blipFill>
          <a:blip r:embed="rId4">
            <a:alphaModFix/>
          </a:blip>
          <a:stretch>
            <a:fillRect/>
          </a:stretch>
        </p:blipFill>
        <p:spPr>
          <a:xfrm>
            <a:off x="6634728" y="413000"/>
            <a:ext cx="1530925" cy="1929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GTK+ and D</a:t>
            </a:r>
          </a:p>
        </p:txBody>
      </p:sp>
      <p:sp>
        <p:nvSpPr>
          <p:cNvPr id="162" name="Shape 162"/>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The Argument for D</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The Original Vala Use Case</a:t>
            </a:r>
          </a:p>
        </p:txBody>
      </p:sp>
      <p:pic>
        <p:nvPicPr>
          <p:cNvPr descr="javascript-e1465336848838-300x289.png" id="168" name="Shape 168"/>
          <p:cNvPicPr preferRelativeResize="0"/>
          <p:nvPr/>
        </p:nvPicPr>
        <p:blipFill>
          <a:blip r:embed="rId4">
            <a:alphaModFix/>
          </a:blip>
          <a:stretch>
            <a:fillRect/>
          </a:stretch>
        </p:blipFill>
        <p:spPr>
          <a:xfrm>
            <a:off x="1201350" y="1344172"/>
            <a:ext cx="692049" cy="666699"/>
          </a:xfrm>
          <a:prstGeom prst="rect">
            <a:avLst/>
          </a:prstGeom>
          <a:noFill/>
          <a:ln>
            <a:noFill/>
          </a:ln>
        </p:spPr>
      </p:pic>
      <p:pic>
        <p:nvPicPr>
          <p:cNvPr descr="opengraph-icon-200x200.png" id="169" name="Shape 169"/>
          <p:cNvPicPr preferRelativeResize="0"/>
          <p:nvPr/>
        </p:nvPicPr>
        <p:blipFill>
          <a:blip r:embed="rId5">
            <a:alphaModFix/>
          </a:blip>
          <a:stretch>
            <a:fillRect/>
          </a:stretch>
        </p:blipFill>
        <p:spPr>
          <a:xfrm>
            <a:off x="3792825" y="2010875"/>
            <a:ext cx="666700" cy="666700"/>
          </a:xfrm>
          <a:prstGeom prst="rect">
            <a:avLst/>
          </a:prstGeom>
          <a:noFill/>
          <a:ln>
            <a:noFill/>
          </a:ln>
        </p:spPr>
      </p:pic>
      <p:cxnSp>
        <p:nvCxnSpPr>
          <p:cNvPr id="170" name="Shape 170"/>
          <p:cNvCxnSpPr/>
          <p:nvPr/>
        </p:nvCxnSpPr>
        <p:spPr>
          <a:xfrm>
            <a:off x="600700" y="1299025"/>
            <a:ext cx="0" cy="3371400"/>
          </a:xfrm>
          <a:prstGeom prst="straightConnector1">
            <a:avLst/>
          </a:prstGeom>
          <a:noFill/>
          <a:ln cap="flat" cmpd="sng" w="19050">
            <a:solidFill>
              <a:schemeClr val="dk2"/>
            </a:solidFill>
            <a:prstDash val="solid"/>
            <a:round/>
            <a:headEnd len="lg" w="lg" type="none"/>
            <a:tailEnd len="lg" w="lg" type="none"/>
          </a:ln>
        </p:spPr>
      </p:cxnSp>
      <p:cxnSp>
        <p:nvCxnSpPr>
          <p:cNvPr id="171" name="Shape 171"/>
          <p:cNvCxnSpPr/>
          <p:nvPr/>
        </p:nvCxnSpPr>
        <p:spPr>
          <a:xfrm flipH="1">
            <a:off x="600575" y="4677950"/>
            <a:ext cx="8117100" cy="2100"/>
          </a:xfrm>
          <a:prstGeom prst="straightConnector1">
            <a:avLst/>
          </a:prstGeom>
          <a:noFill/>
          <a:ln cap="flat" cmpd="sng" w="19050">
            <a:solidFill>
              <a:schemeClr val="dk2"/>
            </a:solidFill>
            <a:prstDash val="solid"/>
            <a:round/>
            <a:headEnd len="lg" w="lg" type="none"/>
            <a:tailEnd len="lg" w="lg" type="none"/>
          </a:ln>
        </p:spPr>
      </p:cxnSp>
      <p:sp>
        <p:nvSpPr>
          <p:cNvPr id="172" name="Shape 172"/>
          <p:cNvSpPr txBox="1"/>
          <p:nvPr/>
        </p:nvSpPr>
        <p:spPr>
          <a:xfrm>
            <a:off x="600575" y="4687575"/>
            <a:ext cx="8117100" cy="300300"/>
          </a:xfrm>
          <a:prstGeom prst="rect">
            <a:avLst/>
          </a:prstGeom>
          <a:noFill/>
          <a:ln>
            <a:noFill/>
          </a:ln>
        </p:spPr>
        <p:txBody>
          <a:bodyPr anchorCtr="0" anchor="t" bIns="91425" lIns="91425" rIns="91425" tIns="91425">
            <a:noAutofit/>
          </a:bodyPr>
          <a:lstStyle/>
          <a:p>
            <a:pPr lvl="0" algn="ctr">
              <a:spcBef>
                <a:spcPts val="0"/>
              </a:spcBef>
              <a:buNone/>
            </a:pPr>
            <a:r>
              <a:rPr lang="en"/>
              <a:t>Performance</a:t>
            </a:r>
          </a:p>
        </p:txBody>
      </p:sp>
      <p:sp>
        <p:nvSpPr>
          <p:cNvPr id="173" name="Shape 173"/>
          <p:cNvSpPr txBox="1"/>
          <p:nvPr/>
        </p:nvSpPr>
        <p:spPr>
          <a:xfrm rot="-5400000">
            <a:off x="-1371900" y="2842125"/>
            <a:ext cx="3386400" cy="300300"/>
          </a:xfrm>
          <a:prstGeom prst="rect">
            <a:avLst/>
          </a:prstGeom>
          <a:noFill/>
          <a:ln>
            <a:noFill/>
          </a:ln>
        </p:spPr>
        <p:txBody>
          <a:bodyPr anchorCtr="0" anchor="t" bIns="91425" lIns="91425" rIns="91425" tIns="91425">
            <a:noAutofit/>
          </a:bodyPr>
          <a:lstStyle/>
          <a:p>
            <a:pPr lvl="0" rtl="0" algn="ctr">
              <a:spcBef>
                <a:spcPts val="0"/>
              </a:spcBef>
              <a:buNone/>
            </a:pPr>
            <a:r>
              <a:rPr lang="en"/>
              <a:t>Ease-Of-Use</a:t>
            </a:r>
          </a:p>
        </p:txBody>
      </p:sp>
      <p:sp>
        <p:nvSpPr>
          <p:cNvPr id="174" name="Shape 174"/>
          <p:cNvSpPr/>
          <p:nvPr/>
        </p:nvSpPr>
        <p:spPr>
          <a:xfrm>
            <a:off x="6412475" y="1156350"/>
            <a:ext cx="2545500" cy="2147400"/>
          </a:xfrm>
          <a:prstGeom prst="ellipse">
            <a:avLst/>
          </a:prstGeom>
          <a:solidFill>
            <a:srgbClr val="FFFFFF"/>
          </a:solidFill>
          <a:ln cap="flat" cmpd="sng" w="9525">
            <a:solidFill>
              <a:schemeClr val="dk2"/>
            </a:solidFill>
            <a:prstDash val="dash"/>
            <a:round/>
            <a:headEnd len="med" w="med" type="none"/>
            <a:tailEnd len="med" w="med" type="none"/>
          </a:ln>
        </p:spPr>
        <p:txBody>
          <a:bodyPr anchorCtr="0" anchor="t" bIns="91425" lIns="91425" rIns="91425" tIns="91425">
            <a:noAutofit/>
          </a:bodyPr>
          <a:lstStyle/>
          <a:p>
            <a:pPr lvl="0" algn="ctr">
              <a:spcBef>
                <a:spcPts val="0"/>
              </a:spcBef>
              <a:buNone/>
            </a:pPr>
            <a:r>
              <a:rPr i="1" lang="en"/>
              <a:t>The Sweet Spot...</a:t>
            </a:r>
          </a:p>
        </p:txBody>
      </p:sp>
      <p:pic>
        <p:nvPicPr>
          <p:cNvPr descr="1024px-Vala_Logo.svg.png" id="175" name="Shape 175"/>
          <p:cNvPicPr preferRelativeResize="0"/>
          <p:nvPr/>
        </p:nvPicPr>
        <p:blipFill>
          <a:blip r:embed="rId6">
            <a:alphaModFix/>
          </a:blip>
          <a:stretch>
            <a:fillRect/>
          </a:stretch>
        </p:blipFill>
        <p:spPr>
          <a:xfrm>
            <a:off x="7178574" y="2416324"/>
            <a:ext cx="572700" cy="572700"/>
          </a:xfrm>
          <a:prstGeom prst="rect">
            <a:avLst/>
          </a:prstGeom>
          <a:noFill/>
          <a:ln>
            <a:noFill/>
          </a:ln>
        </p:spPr>
      </p:pic>
      <p:pic>
        <p:nvPicPr>
          <p:cNvPr descr="C.sh-600x600.png" id="176" name="Shape 176"/>
          <p:cNvPicPr preferRelativeResize="0"/>
          <p:nvPr/>
        </p:nvPicPr>
        <p:blipFill>
          <a:blip r:embed="rId7">
            <a:alphaModFix/>
          </a:blip>
          <a:stretch>
            <a:fillRect/>
          </a:stretch>
        </p:blipFill>
        <p:spPr>
          <a:xfrm>
            <a:off x="7751275" y="3566650"/>
            <a:ext cx="966400" cy="96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445025"/>
            <a:ext cx="5469900" cy="951600"/>
          </a:xfrm>
          <a:prstGeom prst="rect">
            <a:avLst/>
          </a:prstGeom>
        </p:spPr>
        <p:txBody>
          <a:bodyPr anchorCtr="0" anchor="t" bIns="91425" lIns="91425" rIns="91425" tIns="91425">
            <a:noAutofit/>
          </a:bodyPr>
          <a:lstStyle/>
          <a:p>
            <a:pPr lvl="0">
              <a:spcBef>
                <a:spcPts val="0"/>
              </a:spcBef>
              <a:buNone/>
            </a:pPr>
            <a:r>
              <a:rPr lang="en"/>
              <a:t>However, Vala Has No Future (IMHO)</a:t>
            </a:r>
          </a:p>
        </p:txBody>
      </p:sp>
      <p:sp>
        <p:nvSpPr>
          <p:cNvPr id="182" name="Shape 182"/>
          <p:cNvSpPr txBox="1"/>
          <p:nvPr>
            <p:ph idx="1" type="body"/>
          </p:nvPr>
        </p:nvSpPr>
        <p:spPr>
          <a:xfrm>
            <a:off x="311700" y="1869675"/>
            <a:ext cx="5770500" cy="3007200"/>
          </a:xfrm>
          <a:prstGeom prst="rect">
            <a:avLst/>
          </a:prstGeom>
        </p:spPr>
        <p:txBody>
          <a:bodyPr anchorCtr="0" anchor="t" bIns="91425" lIns="91425" rIns="91425" tIns="91425">
            <a:noAutofit/>
          </a:bodyPr>
          <a:lstStyle/>
          <a:p>
            <a:pPr indent="-381000" lvl="0" marL="457200" marR="0" rtl="0" algn="l">
              <a:lnSpc>
                <a:spcPct val="200000"/>
              </a:lnSpc>
              <a:spcBef>
                <a:spcPts val="0"/>
              </a:spcBef>
              <a:spcAft>
                <a:spcPts val="1600"/>
              </a:spcAft>
              <a:buSzPct val="100000"/>
            </a:pPr>
            <a:r>
              <a:rPr lang="en" sz="2400"/>
              <a:t>Few developers</a:t>
            </a:r>
          </a:p>
          <a:p>
            <a:pPr indent="-381000" lvl="0" marL="457200" marR="0" rtl="0" algn="l">
              <a:lnSpc>
                <a:spcPct val="200000"/>
              </a:lnSpc>
              <a:spcBef>
                <a:spcPts val="0"/>
              </a:spcBef>
              <a:spcAft>
                <a:spcPts val="1600"/>
              </a:spcAft>
              <a:buSzPct val="100000"/>
            </a:pPr>
            <a:r>
              <a:rPr lang="en" sz="2400"/>
              <a:t>Little development</a:t>
            </a:r>
          </a:p>
          <a:p>
            <a:pPr indent="-381000" lvl="0" marL="457200" marR="0" rtl="0" algn="l">
              <a:lnSpc>
                <a:spcPct val="100000"/>
              </a:lnSpc>
              <a:spcBef>
                <a:spcPts val="0"/>
              </a:spcBef>
              <a:spcAft>
                <a:spcPts val="1600"/>
              </a:spcAft>
              <a:buSzPct val="100000"/>
            </a:pPr>
            <a:r>
              <a:rPr lang="en" sz="2400"/>
              <a:t>No use outside of GTK+ Development</a:t>
            </a:r>
          </a:p>
        </p:txBody>
      </p:sp>
      <p:pic>
        <p:nvPicPr>
          <p:cNvPr descr="latest" id="183" name="Shape 183"/>
          <p:cNvPicPr preferRelativeResize="0"/>
          <p:nvPr/>
        </p:nvPicPr>
        <p:blipFill>
          <a:blip r:embed="rId3">
            <a:alphaModFix/>
          </a:blip>
          <a:stretch>
            <a:fillRect/>
          </a:stretch>
        </p:blipFill>
        <p:spPr>
          <a:xfrm>
            <a:off x="7113450" y="445025"/>
            <a:ext cx="1803400" cy="1619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My Ideal Future...</a:t>
            </a:r>
          </a:p>
        </p:txBody>
      </p:sp>
      <p:pic>
        <p:nvPicPr>
          <p:cNvPr descr="javascript-e1465336848838-300x289.png" id="189" name="Shape 189"/>
          <p:cNvPicPr preferRelativeResize="0"/>
          <p:nvPr/>
        </p:nvPicPr>
        <p:blipFill>
          <a:blip r:embed="rId4">
            <a:alphaModFix/>
          </a:blip>
          <a:stretch>
            <a:fillRect/>
          </a:stretch>
        </p:blipFill>
        <p:spPr>
          <a:xfrm>
            <a:off x="1201350" y="1344172"/>
            <a:ext cx="692049" cy="666699"/>
          </a:xfrm>
          <a:prstGeom prst="rect">
            <a:avLst/>
          </a:prstGeom>
          <a:noFill/>
          <a:ln>
            <a:noFill/>
          </a:ln>
        </p:spPr>
      </p:pic>
      <p:pic>
        <p:nvPicPr>
          <p:cNvPr descr="opengraph-icon-200x200.png" id="190" name="Shape 190"/>
          <p:cNvPicPr preferRelativeResize="0"/>
          <p:nvPr/>
        </p:nvPicPr>
        <p:blipFill>
          <a:blip r:embed="rId5">
            <a:alphaModFix/>
          </a:blip>
          <a:stretch>
            <a:fillRect/>
          </a:stretch>
        </p:blipFill>
        <p:spPr>
          <a:xfrm>
            <a:off x="3792825" y="2010875"/>
            <a:ext cx="666700" cy="666700"/>
          </a:xfrm>
          <a:prstGeom prst="rect">
            <a:avLst/>
          </a:prstGeom>
          <a:noFill/>
          <a:ln>
            <a:noFill/>
          </a:ln>
        </p:spPr>
      </p:pic>
      <p:cxnSp>
        <p:nvCxnSpPr>
          <p:cNvPr id="191" name="Shape 191"/>
          <p:cNvCxnSpPr/>
          <p:nvPr/>
        </p:nvCxnSpPr>
        <p:spPr>
          <a:xfrm>
            <a:off x="600700" y="1299025"/>
            <a:ext cx="0" cy="3371400"/>
          </a:xfrm>
          <a:prstGeom prst="straightConnector1">
            <a:avLst/>
          </a:prstGeom>
          <a:noFill/>
          <a:ln cap="flat" cmpd="sng" w="19050">
            <a:solidFill>
              <a:schemeClr val="dk2"/>
            </a:solidFill>
            <a:prstDash val="solid"/>
            <a:round/>
            <a:headEnd len="lg" w="lg" type="none"/>
            <a:tailEnd len="lg" w="lg" type="none"/>
          </a:ln>
        </p:spPr>
      </p:cxnSp>
      <p:cxnSp>
        <p:nvCxnSpPr>
          <p:cNvPr id="192" name="Shape 192"/>
          <p:cNvCxnSpPr/>
          <p:nvPr/>
        </p:nvCxnSpPr>
        <p:spPr>
          <a:xfrm flipH="1">
            <a:off x="600575" y="4677950"/>
            <a:ext cx="8117100" cy="2100"/>
          </a:xfrm>
          <a:prstGeom prst="straightConnector1">
            <a:avLst/>
          </a:prstGeom>
          <a:noFill/>
          <a:ln cap="flat" cmpd="sng" w="19050">
            <a:solidFill>
              <a:schemeClr val="dk2"/>
            </a:solidFill>
            <a:prstDash val="solid"/>
            <a:round/>
            <a:headEnd len="lg" w="lg" type="none"/>
            <a:tailEnd len="lg" w="lg" type="none"/>
          </a:ln>
        </p:spPr>
      </p:cxnSp>
      <p:sp>
        <p:nvSpPr>
          <p:cNvPr id="193" name="Shape 193"/>
          <p:cNvSpPr txBox="1"/>
          <p:nvPr/>
        </p:nvSpPr>
        <p:spPr>
          <a:xfrm>
            <a:off x="600575" y="4687575"/>
            <a:ext cx="8117100" cy="300300"/>
          </a:xfrm>
          <a:prstGeom prst="rect">
            <a:avLst/>
          </a:prstGeom>
          <a:noFill/>
          <a:ln>
            <a:noFill/>
          </a:ln>
        </p:spPr>
        <p:txBody>
          <a:bodyPr anchorCtr="0" anchor="t" bIns="91425" lIns="91425" rIns="91425" tIns="91425">
            <a:noAutofit/>
          </a:bodyPr>
          <a:lstStyle/>
          <a:p>
            <a:pPr lvl="0" rtl="0" algn="ctr">
              <a:spcBef>
                <a:spcPts val="0"/>
              </a:spcBef>
              <a:buNone/>
            </a:pPr>
            <a:r>
              <a:rPr lang="en"/>
              <a:t>Performance</a:t>
            </a:r>
          </a:p>
        </p:txBody>
      </p:sp>
      <p:sp>
        <p:nvSpPr>
          <p:cNvPr id="194" name="Shape 194"/>
          <p:cNvSpPr txBox="1"/>
          <p:nvPr/>
        </p:nvSpPr>
        <p:spPr>
          <a:xfrm rot="-5400000">
            <a:off x="-1371900" y="2842125"/>
            <a:ext cx="3386400" cy="300300"/>
          </a:xfrm>
          <a:prstGeom prst="rect">
            <a:avLst/>
          </a:prstGeom>
          <a:noFill/>
          <a:ln>
            <a:noFill/>
          </a:ln>
        </p:spPr>
        <p:txBody>
          <a:bodyPr anchorCtr="0" anchor="t" bIns="91425" lIns="91425" rIns="91425" tIns="91425">
            <a:noAutofit/>
          </a:bodyPr>
          <a:lstStyle/>
          <a:p>
            <a:pPr lvl="0" rtl="0" algn="ctr">
              <a:spcBef>
                <a:spcPts val="0"/>
              </a:spcBef>
              <a:buNone/>
            </a:pPr>
            <a:r>
              <a:rPr lang="en"/>
              <a:t>Ease-Of-Use</a:t>
            </a:r>
          </a:p>
        </p:txBody>
      </p:sp>
      <p:sp>
        <p:nvSpPr>
          <p:cNvPr id="195" name="Shape 195"/>
          <p:cNvSpPr/>
          <p:nvPr/>
        </p:nvSpPr>
        <p:spPr>
          <a:xfrm>
            <a:off x="6412475" y="1156350"/>
            <a:ext cx="2545500" cy="2147400"/>
          </a:xfrm>
          <a:prstGeom prst="ellipse">
            <a:avLst/>
          </a:prstGeom>
          <a:solidFill>
            <a:srgbClr val="FFFFFF"/>
          </a:solidFill>
          <a:ln cap="flat" cmpd="sng" w="9525">
            <a:solidFill>
              <a:schemeClr val="dk2"/>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i="1" lang="en"/>
              <a:t>The Sweet Spot...</a:t>
            </a:r>
          </a:p>
        </p:txBody>
      </p:sp>
      <p:pic>
        <p:nvPicPr>
          <p:cNvPr descr="1024px-Vala_Logo.svg.png" id="196" name="Shape 196"/>
          <p:cNvPicPr preferRelativeResize="0"/>
          <p:nvPr/>
        </p:nvPicPr>
        <p:blipFill>
          <a:blip r:embed="rId6">
            <a:alphaModFix/>
          </a:blip>
          <a:stretch>
            <a:fillRect/>
          </a:stretch>
        </p:blipFill>
        <p:spPr>
          <a:xfrm>
            <a:off x="7178574" y="2416324"/>
            <a:ext cx="572700" cy="572700"/>
          </a:xfrm>
          <a:prstGeom prst="rect">
            <a:avLst/>
          </a:prstGeom>
          <a:noFill/>
          <a:ln>
            <a:noFill/>
          </a:ln>
        </p:spPr>
      </p:pic>
      <p:pic>
        <p:nvPicPr>
          <p:cNvPr descr="C.sh-600x600.png" id="197" name="Shape 197"/>
          <p:cNvPicPr preferRelativeResize="0"/>
          <p:nvPr/>
        </p:nvPicPr>
        <p:blipFill>
          <a:blip r:embed="rId7">
            <a:alphaModFix/>
          </a:blip>
          <a:stretch>
            <a:fillRect/>
          </a:stretch>
        </p:blipFill>
        <p:spPr>
          <a:xfrm>
            <a:off x="7751275" y="3566650"/>
            <a:ext cx="966400" cy="966400"/>
          </a:xfrm>
          <a:prstGeom prst="rect">
            <a:avLst/>
          </a:prstGeom>
          <a:noFill/>
          <a:ln>
            <a:noFill/>
          </a:ln>
        </p:spPr>
      </p:pic>
      <p:pic>
        <p:nvPicPr>
          <p:cNvPr descr="x-png-35396.png" id="198" name="Shape 198"/>
          <p:cNvPicPr preferRelativeResize="0"/>
          <p:nvPr/>
        </p:nvPicPr>
        <p:blipFill>
          <a:blip r:embed="rId8">
            <a:alphaModFix/>
          </a:blip>
          <a:stretch>
            <a:fillRect/>
          </a:stretch>
        </p:blipFill>
        <p:spPr>
          <a:xfrm>
            <a:off x="6981725" y="2219474"/>
            <a:ext cx="966400" cy="966400"/>
          </a:xfrm>
          <a:prstGeom prst="rect">
            <a:avLst/>
          </a:prstGeom>
          <a:noFill/>
          <a:ln>
            <a:noFill/>
          </a:ln>
        </p:spPr>
      </p:pic>
      <p:pic>
        <p:nvPicPr>
          <p:cNvPr descr="1000px-D_Programming_Language_logo.svg.png" id="199" name="Shape 199"/>
          <p:cNvPicPr preferRelativeResize="0"/>
          <p:nvPr/>
        </p:nvPicPr>
        <p:blipFill>
          <a:blip r:embed="rId9">
            <a:alphaModFix/>
          </a:blip>
          <a:stretch>
            <a:fillRect/>
          </a:stretch>
        </p:blipFill>
        <p:spPr>
          <a:xfrm>
            <a:off x="7879125" y="2485620"/>
            <a:ext cx="572700" cy="4341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pic>
        <p:nvPicPr>
          <p:cNvPr descr="18d3lkg2vpt5mjpg.jpg" id="61" name="Shape 61"/>
          <p:cNvPicPr preferRelativeResize="0"/>
          <p:nvPr/>
        </p:nvPicPr>
        <p:blipFill>
          <a:blip r:embed="rId3">
            <a:alphaModFix/>
          </a:blip>
          <a:stretch>
            <a:fillRect/>
          </a:stretch>
        </p:blipFill>
        <p:spPr>
          <a:xfrm>
            <a:off x="2665449" y="82787"/>
            <a:ext cx="3813100" cy="4977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Why D for GTK Applications?</a:t>
            </a:r>
          </a:p>
        </p:txBody>
      </p:sp>
      <p:sp>
        <p:nvSpPr>
          <p:cNvPr id="205" name="Shape 205"/>
          <p:cNvSpPr txBox="1"/>
          <p:nvPr>
            <p:ph idx="1" type="body"/>
          </p:nvPr>
        </p:nvSpPr>
        <p:spPr>
          <a:xfrm>
            <a:off x="311700" y="1152475"/>
            <a:ext cx="8520600" cy="3585600"/>
          </a:xfrm>
          <a:prstGeom prst="rect">
            <a:avLst/>
          </a:prstGeom>
        </p:spPr>
        <p:txBody>
          <a:bodyPr anchorCtr="0" anchor="t" bIns="91425" lIns="91425" rIns="91425" tIns="91425">
            <a:noAutofit/>
          </a:bodyPr>
          <a:lstStyle/>
          <a:p>
            <a:pPr indent="-381000" lvl="0" marL="457200" rtl="0">
              <a:spcBef>
                <a:spcPts val="0"/>
              </a:spcBef>
              <a:buSzPct val="100000"/>
            </a:pPr>
            <a:r>
              <a:rPr lang="en" sz="2400"/>
              <a:t>GtkD advantages</a:t>
            </a:r>
          </a:p>
          <a:p>
            <a:pPr indent="-342900" lvl="1" marL="914400" rtl="0">
              <a:spcBef>
                <a:spcPts val="0"/>
              </a:spcBef>
              <a:buSzPct val="100000"/>
            </a:pPr>
            <a:r>
              <a:rPr lang="en" sz="1800"/>
              <a:t>Full coverage</a:t>
            </a:r>
            <a:r>
              <a:rPr lang="en" sz="1800"/>
              <a:t> of GTK+ API plus more</a:t>
            </a:r>
          </a:p>
          <a:p>
            <a:pPr indent="-342900" lvl="1" marL="914400" rtl="0">
              <a:spcBef>
                <a:spcPts val="0"/>
              </a:spcBef>
              <a:buSzPct val="100000"/>
            </a:pPr>
            <a:r>
              <a:rPr lang="en" sz="1800"/>
              <a:t>Generated API based on GObject Introspection</a:t>
            </a:r>
          </a:p>
          <a:p>
            <a:pPr indent="-381000" lvl="0" marL="457200" rtl="0">
              <a:spcBef>
                <a:spcPts val="0"/>
              </a:spcBef>
              <a:buSzPct val="100000"/>
            </a:pPr>
            <a:r>
              <a:rPr lang="en" sz="2400"/>
              <a:t>High performance, f</a:t>
            </a:r>
            <a:r>
              <a:rPr lang="en" sz="2400"/>
              <a:t>ast compilation </a:t>
            </a:r>
          </a:p>
          <a:p>
            <a:pPr indent="-381000" lvl="0" marL="457200" rtl="0">
              <a:spcBef>
                <a:spcPts val="0"/>
              </a:spcBef>
              <a:buSzPct val="100000"/>
            </a:pPr>
            <a:r>
              <a:rPr lang="en" sz="2400"/>
              <a:t>Easy interfacing with C if you need to go low-level</a:t>
            </a:r>
          </a:p>
          <a:p>
            <a:pPr indent="-381000" lvl="0" marL="457200" rtl="0">
              <a:spcBef>
                <a:spcPts val="0"/>
              </a:spcBef>
              <a:buSzPct val="100000"/>
            </a:pPr>
            <a:r>
              <a:rPr lang="en" sz="2400"/>
              <a:t>CTFE potential as C Macros replacement</a:t>
            </a:r>
          </a:p>
          <a:p>
            <a:pPr indent="-381000" lvl="0" marL="457200" rtl="0">
              <a:spcBef>
                <a:spcPts val="0"/>
              </a:spcBef>
              <a:buSzPct val="100000"/>
            </a:pPr>
            <a:r>
              <a:rPr lang="en" sz="2400"/>
              <a:t>GC is productive for GUIs</a:t>
            </a:r>
          </a:p>
          <a:p>
            <a:pPr indent="-381000" lvl="0" marL="457200" rtl="0">
              <a:spcBef>
                <a:spcPts val="0"/>
              </a:spcBef>
              <a:buSzPct val="100000"/>
            </a:pPr>
            <a:r>
              <a:rPr lang="en" sz="2400"/>
              <a:t>Maintenance benefits of static typing</a:t>
            </a:r>
          </a:p>
          <a:p>
            <a:pPr indent="-381000" lvl="0" marL="457200">
              <a:spcBef>
                <a:spcPts val="0"/>
              </a:spcBef>
              <a:buSzPct val="100000"/>
            </a:pPr>
            <a:r>
              <a:rPr lang="en" sz="2400"/>
              <a:t>Easy transition for Vala developers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Why Not Rust?</a:t>
            </a:r>
          </a:p>
        </p:txBody>
      </p:sp>
      <p:sp>
        <p:nvSpPr>
          <p:cNvPr id="211" name="Shape 211"/>
          <p:cNvSpPr txBox="1"/>
          <p:nvPr>
            <p:ph idx="1" type="body"/>
          </p:nvPr>
        </p:nvSpPr>
        <p:spPr>
          <a:xfrm>
            <a:off x="311700" y="1152475"/>
            <a:ext cx="8520600" cy="36606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High learning curve compared to D</a:t>
            </a:r>
          </a:p>
          <a:p>
            <a:pPr indent="-381000" lvl="0" marL="457200" rtl="0">
              <a:spcBef>
                <a:spcPts val="0"/>
              </a:spcBef>
              <a:buSzPct val="100000"/>
              <a:buChar char="✗"/>
            </a:pPr>
            <a:r>
              <a:rPr lang="en" sz="2400"/>
              <a:t>Memory Safety is cool...</a:t>
            </a:r>
          </a:p>
          <a:p>
            <a:pPr indent="-342900" lvl="1" marL="914400" rtl="0">
              <a:spcBef>
                <a:spcPts val="0"/>
              </a:spcBef>
              <a:buSzPct val="75000"/>
            </a:pPr>
            <a:r>
              <a:rPr lang="en" sz="2400"/>
              <a:t>Is the benefit worth the cost? </a:t>
            </a:r>
          </a:p>
          <a:p>
            <a:pPr indent="-342900" lvl="1" marL="914400" rtl="0">
              <a:spcBef>
                <a:spcPts val="0"/>
              </a:spcBef>
              <a:buSzPct val="75000"/>
            </a:pPr>
            <a:r>
              <a:rPr lang="en" sz="2400"/>
              <a:t>Looks phenomenal when compared to C…</a:t>
            </a:r>
          </a:p>
          <a:p>
            <a:pPr indent="-342900" lvl="1" marL="914400" rtl="0">
              <a:spcBef>
                <a:spcPts val="0"/>
              </a:spcBef>
              <a:buSzPct val="75000"/>
            </a:pPr>
            <a:r>
              <a:rPr lang="en" sz="2400"/>
              <a:t>Less so compared to other modern languages</a:t>
            </a:r>
          </a:p>
          <a:p>
            <a:pPr indent="-342900" lvl="1" marL="914400" rtl="0">
              <a:spcBef>
                <a:spcPts val="0"/>
              </a:spcBef>
              <a:buSzPct val="75000"/>
            </a:pPr>
            <a:r>
              <a:rPr lang="en" sz="2400"/>
              <a:t>Dependencies on unsafe code</a:t>
            </a:r>
          </a:p>
        </p:txBody>
      </p:sp>
      <p:sp>
        <p:nvSpPr>
          <p:cNvPr id="212" name="Shape 212"/>
          <p:cNvSpPr txBox="1"/>
          <p:nvPr/>
        </p:nvSpPr>
        <p:spPr>
          <a:xfrm>
            <a:off x="298500" y="4240375"/>
            <a:ext cx="8547000" cy="5727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spcAft>
                <a:spcPts val="1600"/>
              </a:spcAft>
              <a:buSzPct val="100000"/>
              <a:buChar char="✓"/>
            </a:pPr>
            <a:r>
              <a:rPr lang="en" sz="2400">
                <a:solidFill>
                  <a:schemeClr val="dk2"/>
                </a:solidFill>
              </a:rPr>
              <a:t>Great for Libraries and Low-Level Work</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Success Story</a:t>
            </a:r>
          </a:p>
        </p:txBody>
      </p:sp>
      <p:sp>
        <p:nvSpPr>
          <p:cNvPr id="218" name="Shape 218"/>
          <p:cNvSpPr txBox="1"/>
          <p:nvPr/>
        </p:nvSpPr>
        <p:spPr>
          <a:xfrm>
            <a:off x="0" y="2697300"/>
            <a:ext cx="9144000" cy="544200"/>
          </a:xfrm>
          <a:prstGeom prst="rect">
            <a:avLst/>
          </a:prstGeom>
          <a:noFill/>
          <a:ln>
            <a:noFill/>
          </a:ln>
        </p:spPr>
        <p:txBody>
          <a:bodyPr anchorCtr="0" anchor="t" bIns="91425" lIns="91425" rIns="91425" tIns="91425">
            <a:noAutofit/>
          </a:bodyPr>
          <a:lstStyle/>
          <a:p>
            <a:pPr lvl="0" algn="ctr">
              <a:spcBef>
                <a:spcPts val="0"/>
              </a:spcBef>
              <a:buNone/>
            </a:pPr>
            <a:r>
              <a:rPr i="1" lang="en" sz="2400"/>
              <a:t>Tilix Experience Report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Tilix</a:t>
            </a:r>
          </a:p>
        </p:txBody>
      </p:sp>
      <p:pic>
        <p:nvPicPr>
          <p:cNvPr descr="Screenshot from 2017-04-29 19-47-59.png" id="224" name="Shape 224"/>
          <p:cNvPicPr preferRelativeResize="0"/>
          <p:nvPr/>
        </p:nvPicPr>
        <p:blipFill>
          <a:blip r:embed="rId3">
            <a:alphaModFix/>
          </a:blip>
          <a:stretch>
            <a:fillRect/>
          </a:stretch>
        </p:blipFill>
        <p:spPr>
          <a:xfrm>
            <a:off x="1062411" y="1170125"/>
            <a:ext cx="7019177"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Tilix - Fast Facts</a:t>
            </a:r>
          </a:p>
        </p:txBody>
      </p:sp>
      <p:sp>
        <p:nvSpPr>
          <p:cNvPr id="230" name="Shape 230"/>
          <p:cNvSpPr txBox="1"/>
          <p:nvPr>
            <p:ph idx="1" type="body"/>
          </p:nvPr>
        </p:nvSpPr>
        <p:spPr>
          <a:xfrm>
            <a:off x="311700" y="1282175"/>
            <a:ext cx="8520600" cy="3286800"/>
          </a:xfrm>
          <a:prstGeom prst="rect">
            <a:avLst/>
          </a:prstGeom>
        </p:spPr>
        <p:txBody>
          <a:bodyPr anchorCtr="0" anchor="t" bIns="91425" lIns="91425" rIns="91425" tIns="91425">
            <a:noAutofit/>
          </a:bodyPr>
          <a:lstStyle/>
          <a:p>
            <a:pPr indent="-381000" lvl="0" marL="457200" rtl="0">
              <a:lnSpc>
                <a:spcPct val="150000"/>
              </a:lnSpc>
              <a:spcBef>
                <a:spcPts val="0"/>
              </a:spcBef>
              <a:buSzPct val="100000"/>
            </a:pPr>
            <a:r>
              <a:rPr lang="en" sz="2400"/>
              <a:t>Started in November 2015</a:t>
            </a:r>
          </a:p>
          <a:p>
            <a:pPr indent="-381000" lvl="0" marL="457200" rtl="0">
              <a:lnSpc>
                <a:spcPct val="150000"/>
              </a:lnSpc>
              <a:spcBef>
                <a:spcPts val="0"/>
              </a:spcBef>
              <a:buSzPct val="100000"/>
            </a:pPr>
            <a:r>
              <a:rPr lang="en" sz="2400"/>
              <a:t>Written in D using the GtkD bindings</a:t>
            </a:r>
          </a:p>
          <a:p>
            <a:pPr indent="-381000" lvl="0" marL="457200" rtl="0">
              <a:lnSpc>
                <a:spcPct val="150000"/>
              </a:lnSpc>
              <a:spcBef>
                <a:spcPts val="0"/>
              </a:spcBef>
              <a:buSzPct val="100000"/>
            </a:pPr>
            <a:r>
              <a:rPr lang="en" sz="2400"/>
              <a:t>Supports GTK+ 3.14 to 3.24</a:t>
            </a:r>
          </a:p>
          <a:p>
            <a:pPr indent="-381000" lvl="0" marL="457200" rtl="0">
              <a:lnSpc>
                <a:spcPct val="150000"/>
              </a:lnSpc>
              <a:spcBef>
                <a:spcPts val="0"/>
              </a:spcBef>
              <a:buSzPct val="100000"/>
            </a:pPr>
            <a:r>
              <a:rPr lang="en" sz="2400"/>
              <a:t>Complies with GNOME HIG</a:t>
            </a:r>
          </a:p>
          <a:p>
            <a:pPr indent="-381000" lvl="0" marL="457200" rtl="0">
              <a:lnSpc>
                <a:spcPct val="150000"/>
              </a:lnSpc>
              <a:spcBef>
                <a:spcPts val="0"/>
              </a:spcBef>
              <a:buSzPct val="100000"/>
            </a:pPr>
            <a:r>
              <a:rPr lang="en" sz="2400"/>
              <a:t>Is my second GTK+ program</a:t>
            </a:r>
          </a:p>
          <a:p>
            <a:pPr indent="-381000" lvl="1" marL="914400" rtl="0">
              <a:lnSpc>
                <a:spcPct val="150000"/>
              </a:lnSpc>
              <a:spcBef>
                <a:spcPts val="0"/>
              </a:spcBef>
              <a:buSzPct val="100000"/>
            </a:pPr>
            <a:r>
              <a:rPr lang="en" sz="2400"/>
              <a:t>Visual Grep was first, learning experience</a:t>
            </a:r>
          </a:p>
          <a:p>
            <a:pPr lvl="0">
              <a:lnSpc>
                <a:spcPct val="150000"/>
              </a:lnSpc>
              <a:spcBef>
                <a:spcPts val="0"/>
              </a:spcBef>
              <a:buNone/>
            </a:pPr>
            <a:r>
              <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Tilix Successes</a:t>
            </a:r>
          </a:p>
        </p:txBody>
      </p:sp>
      <p:sp>
        <p:nvSpPr>
          <p:cNvPr id="236" name="Shape 236"/>
          <p:cNvSpPr txBox="1"/>
          <p:nvPr>
            <p:ph idx="1" type="body"/>
          </p:nvPr>
        </p:nvSpPr>
        <p:spPr>
          <a:xfrm>
            <a:off x="311700" y="1152475"/>
            <a:ext cx="8520600" cy="3540600"/>
          </a:xfrm>
          <a:prstGeom prst="rect">
            <a:avLst/>
          </a:prstGeom>
        </p:spPr>
        <p:txBody>
          <a:bodyPr anchorCtr="0" anchor="t" bIns="91425" lIns="91425" rIns="91425" tIns="91425">
            <a:noAutofit/>
          </a:bodyPr>
          <a:lstStyle/>
          <a:p>
            <a:pPr indent="-228600" lvl="0" marL="457200" rtl="0">
              <a:spcBef>
                <a:spcPts val="0"/>
              </a:spcBef>
            </a:pPr>
            <a:r>
              <a:rPr lang="en"/>
              <a:t>Packages available for every major Linux Distro</a:t>
            </a:r>
          </a:p>
          <a:p>
            <a:pPr indent="-228600" lvl="0" marL="457200" rtl="0">
              <a:spcBef>
                <a:spcPts val="0"/>
              </a:spcBef>
            </a:pPr>
            <a:r>
              <a:rPr lang="en"/>
              <a:t>Official packages for Debian</a:t>
            </a:r>
          </a:p>
          <a:p>
            <a:pPr indent="-228600" lvl="0" marL="457200" rtl="0">
              <a:spcBef>
                <a:spcPts val="0"/>
              </a:spcBef>
            </a:pPr>
            <a:r>
              <a:rPr lang="en"/>
              <a:t>Official package for Fedora will be available in Fedora 26</a:t>
            </a:r>
          </a:p>
          <a:p>
            <a:pPr indent="-228600" lvl="0" marL="457200" rtl="0">
              <a:spcBef>
                <a:spcPts val="0"/>
              </a:spcBef>
            </a:pPr>
            <a:r>
              <a:rPr lang="en"/>
              <a:t>Default Terminal for Ubuntu Budgie flavor</a:t>
            </a:r>
          </a:p>
          <a:p>
            <a:pPr indent="-228600" lvl="0" marL="457200" rtl="0">
              <a:spcBef>
                <a:spcPts val="0"/>
              </a:spcBef>
            </a:pPr>
            <a:r>
              <a:rPr lang="en"/>
              <a:t>Localized in ~25 languages</a:t>
            </a:r>
          </a:p>
          <a:p>
            <a:pPr indent="-228600" lvl="0" marL="457200" rtl="0">
              <a:spcBef>
                <a:spcPts val="0"/>
              </a:spcBef>
            </a:pPr>
            <a:r>
              <a:rPr lang="en"/>
              <a:t>Github:</a:t>
            </a:r>
          </a:p>
          <a:p>
            <a:pPr indent="-228600" lvl="1" marL="914400" rtl="0">
              <a:spcBef>
                <a:spcPts val="0"/>
              </a:spcBef>
            </a:pPr>
            <a:r>
              <a:rPr lang="en"/>
              <a:t>74 Contributors</a:t>
            </a:r>
          </a:p>
          <a:p>
            <a:pPr indent="-228600" lvl="1" marL="914400" rtl="0">
              <a:spcBef>
                <a:spcPts val="0"/>
              </a:spcBef>
            </a:pPr>
            <a:r>
              <a:rPr lang="en"/>
              <a:t>54 Releases</a:t>
            </a:r>
          </a:p>
          <a:p>
            <a:pPr indent="-228600" lvl="1" marL="914400" rtl="0">
              <a:spcBef>
                <a:spcPts val="0"/>
              </a:spcBef>
            </a:pPr>
            <a:r>
              <a:rPr lang="en"/>
              <a:t>185 PRs</a:t>
            </a:r>
          </a:p>
          <a:p>
            <a:pPr indent="-228600" lvl="1" marL="914400" rtl="0">
              <a:spcBef>
                <a:spcPts val="0"/>
              </a:spcBef>
            </a:pPr>
            <a:r>
              <a:rPr lang="en"/>
              <a:t>~ 700 issues, ~670 closed</a:t>
            </a:r>
          </a:p>
          <a:p>
            <a:pPr indent="-228600" lvl="1" marL="914400" rtl="0">
              <a:spcBef>
                <a:spcPts val="0"/>
              </a:spcBef>
            </a:pPr>
            <a:r>
              <a:rPr lang="en"/>
              <a:t>~1300 stars, 72 forks</a:t>
            </a:r>
          </a:p>
          <a:p>
            <a:pPr indent="-228600" lvl="1" marL="914400">
              <a:spcBef>
                <a:spcPts val="0"/>
              </a:spcBef>
            </a:pPr>
            <a:r>
              <a:rPr lang="en"/>
              <a:t>2nd most starred D Application on GitHub</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Lessons Learned - The Good Stuff</a:t>
            </a:r>
          </a:p>
        </p:txBody>
      </p:sp>
      <p:sp>
        <p:nvSpPr>
          <p:cNvPr id="242" name="Shape 242"/>
          <p:cNvSpPr txBox="1"/>
          <p:nvPr>
            <p:ph idx="1" type="body"/>
          </p:nvPr>
        </p:nvSpPr>
        <p:spPr>
          <a:xfrm>
            <a:off x="311700" y="1381600"/>
            <a:ext cx="8520600" cy="3446400"/>
          </a:xfrm>
          <a:prstGeom prst="rect">
            <a:avLst/>
          </a:prstGeom>
        </p:spPr>
        <p:txBody>
          <a:bodyPr anchorCtr="0" anchor="t" bIns="91425" lIns="91425" rIns="91425" tIns="91425">
            <a:noAutofit/>
          </a:bodyPr>
          <a:lstStyle/>
          <a:p>
            <a:pPr indent="-228600" lvl="0" marL="457200" rtl="0">
              <a:lnSpc>
                <a:spcPct val="150000"/>
              </a:lnSpc>
              <a:spcBef>
                <a:spcPts val="0"/>
              </a:spcBef>
            </a:pPr>
            <a:r>
              <a:rPr lang="en" sz="2400"/>
              <a:t>GtkD bindings are</a:t>
            </a:r>
            <a:r>
              <a:rPr lang="en" sz="2400"/>
              <a:t> mature</a:t>
            </a:r>
          </a:p>
          <a:p>
            <a:pPr indent="-228600" lvl="0" marL="457200" rtl="0">
              <a:lnSpc>
                <a:spcPct val="150000"/>
              </a:lnSpc>
              <a:spcBef>
                <a:spcPts val="0"/>
              </a:spcBef>
            </a:pPr>
            <a:r>
              <a:rPr lang="en" sz="2400"/>
              <a:t>Linux packaging is hard, leave it to the experts</a:t>
            </a:r>
          </a:p>
          <a:p>
            <a:pPr indent="-228600" lvl="0" marL="457200" rtl="0">
              <a:lnSpc>
                <a:spcPct val="150000"/>
              </a:lnSpc>
              <a:spcBef>
                <a:spcPts val="0"/>
              </a:spcBef>
            </a:pPr>
            <a:r>
              <a:rPr lang="en" sz="2400"/>
              <a:t>Distro specific bugs are unfortunately common…</a:t>
            </a:r>
          </a:p>
          <a:p>
            <a:pPr indent="-228600" lvl="0" marL="457200" rtl="0">
              <a:lnSpc>
                <a:spcPct val="150000"/>
              </a:lnSpc>
              <a:spcBef>
                <a:spcPts val="0"/>
              </a:spcBef>
            </a:pPr>
            <a:r>
              <a:rPr lang="en" sz="2400"/>
              <a:t>…  so be restrictive on what you support</a:t>
            </a:r>
          </a:p>
          <a:p>
            <a:pPr indent="-228600" lvl="0" marL="457200" rtl="0">
              <a:lnSpc>
                <a:spcPct val="150000"/>
              </a:lnSpc>
              <a:spcBef>
                <a:spcPts val="0"/>
              </a:spcBef>
            </a:pPr>
            <a:r>
              <a:rPr lang="en" sz="2400"/>
              <a:t>GNU gettext works great using Vala as input language</a:t>
            </a:r>
          </a:p>
        </p:txBody>
      </p:sp>
      <p:pic>
        <p:nvPicPr>
          <p:cNvPr descr="smiling-face-with-smiling-eyes.png" id="243" name="Shape 243"/>
          <p:cNvPicPr preferRelativeResize="0"/>
          <p:nvPr/>
        </p:nvPicPr>
        <p:blipFill>
          <a:blip r:embed="rId3">
            <a:alphaModFix/>
          </a:blip>
          <a:stretch>
            <a:fillRect/>
          </a:stretch>
        </p:blipFill>
        <p:spPr>
          <a:xfrm>
            <a:off x="8259600" y="445025"/>
            <a:ext cx="572700" cy="57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Lessons Learned - Regrets</a:t>
            </a:r>
          </a:p>
        </p:txBody>
      </p:sp>
      <p:sp>
        <p:nvSpPr>
          <p:cNvPr id="249" name="Shape 249"/>
          <p:cNvSpPr txBox="1"/>
          <p:nvPr>
            <p:ph idx="1" type="body"/>
          </p:nvPr>
        </p:nvSpPr>
        <p:spPr>
          <a:xfrm>
            <a:off x="311700" y="1644425"/>
            <a:ext cx="8520600" cy="2924400"/>
          </a:xfrm>
          <a:prstGeom prst="rect">
            <a:avLst/>
          </a:prstGeom>
        </p:spPr>
        <p:txBody>
          <a:bodyPr anchorCtr="0" anchor="t" bIns="91425" lIns="91425" rIns="91425" tIns="91425">
            <a:noAutofit/>
          </a:bodyPr>
          <a:lstStyle/>
          <a:p>
            <a:pPr indent="-381000" lvl="0" marL="457200" rtl="0">
              <a:lnSpc>
                <a:spcPct val="100000"/>
              </a:lnSpc>
              <a:spcBef>
                <a:spcPts val="0"/>
              </a:spcBef>
              <a:buSzPct val="100000"/>
            </a:pPr>
            <a:r>
              <a:rPr lang="en" sz="2400"/>
              <a:t>Should have made more effort up front to leverage unique D features</a:t>
            </a:r>
          </a:p>
          <a:p>
            <a:pPr lvl="0" rtl="0">
              <a:lnSpc>
                <a:spcPct val="100000"/>
              </a:lnSpc>
              <a:spcBef>
                <a:spcPts val="0"/>
              </a:spcBef>
              <a:buNone/>
            </a:pPr>
            <a:r>
              <a:t/>
            </a:r>
            <a:endParaRPr sz="2400"/>
          </a:p>
          <a:p>
            <a:pPr indent="-381000" lvl="0" marL="457200" rtl="0">
              <a:lnSpc>
                <a:spcPct val="100000"/>
              </a:lnSpc>
              <a:spcBef>
                <a:spcPts val="0"/>
              </a:spcBef>
              <a:buSzPct val="100000"/>
            </a:pPr>
            <a:r>
              <a:rPr lang="en" sz="2400"/>
              <a:t>Check trademarks before choosing project name</a:t>
            </a:r>
          </a:p>
          <a:p>
            <a:pPr lvl="0" rtl="0">
              <a:lnSpc>
                <a:spcPct val="100000"/>
              </a:lnSpc>
              <a:spcBef>
                <a:spcPts val="0"/>
              </a:spcBef>
              <a:buNone/>
            </a:pPr>
            <a:r>
              <a:t/>
            </a:r>
            <a:endParaRPr sz="2400"/>
          </a:p>
          <a:p>
            <a:pPr indent="-381000" lvl="0" marL="457200" rtl="0">
              <a:lnSpc>
                <a:spcPct val="100000"/>
              </a:lnSpc>
              <a:spcBef>
                <a:spcPts val="0"/>
              </a:spcBef>
              <a:buSzPct val="100000"/>
            </a:pPr>
            <a:r>
              <a:rPr lang="en" sz="2400"/>
              <a:t>Take the high road when interacting with users</a:t>
            </a:r>
          </a:p>
        </p:txBody>
      </p:sp>
      <p:pic>
        <p:nvPicPr>
          <p:cNvPr descr="Sad_Face_Emoji.png" id="250" name="Shape 250"/>
          <p:cNvPicPr preferRelativeResize="0"/>
          <p:nvPr/>
        </p:nvPicPr>
        <p:blipFill>
          <a:blip r:embed="rId3">
            <a:alphaModFix/>
          </a:blip>
          <a:stretch>
            <a:fillRect/>
          </a:stretch>
        </p:blipFill>
        <p:spPr>
          <a:xfrm>
            <a:off x="8319700" y="475074"/>
            <a:ext cx="512600" cy="512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pic>
        <p:nvPicPr>
          <p:cNvPr descr="Screenshot from 2017-05-05 11-04-31.png" id="255" name="Shape 255"/>
          <p:cNvPicPr preferRelativeResize="0"/>
          <p:nvPr/>
        </p:nvPicPr>
        <p:blipFill>
          <a:blip r:embed="rId3">
            <a:alphaModFix/>
          </a:blip>
          <a:stretch>
            <a:fillRect/>
          </a:stretch>
        </p:blipFill>
        <p:spPr>
          <a:xfrm>
            <a:off x="1552026" y="115549"/>
            <a:ext cx="6039948" cy="4184749"/>
          </a:xfrm>
          <a:prstGeom prst="rect">
            <a:avLst/>
          </a:prstGeom>
          <a:noFill/>
          <a:ln>
            <a:noFill/>
          </a:ln>
        </p:spPr>
      </p:pic>
      <p:sp>
        <p:nvSpPr>
          <p:cNvPr id="256" name="Shape 256"/>
          <p:cNvSpPr txBox="1"/>
          <p:nvPr/>
        </p:nvSpPr>
        <p:spPr>
          <a:xfrm>
            <a:off x="0" y="4550325"/>
            <a:ext cx="9144000" cy="504600"/>
          </a:xfrm>
          <a:prstGeom prst="rect">
            <a:avLst/>
          </a:prstGeom>
          <a:noFill/>
          <a:ln>
            <a:noFill/>
          </a:ln>
        </p:spPr>
        <p:txBody>
          <a:bodyPr anchorCtr="0" anchor="t" bIns="91425" lIns="91425" rIns="91425" tIns="91425">
            <a:noAutofit/>
          </a:bodyPr>
          <a:lstStyle/>
          <a:p>
            <a:pPr lvl="0" algn="ctr">
              <a:spcBef>
                <a:spcPts val="0"/>
              </a:spcBef>
              <a:buNone/>
            </a:pPr>
            <a:r>
              <a:rPr lang="en" sz="2400" u="sng">
                <a:solidFill>
                  <a:schemeClr val="hlink"/>
                </a:solidFill>
                <a:hlinkClick r:id="rId4"/>
              </a:rPr>
              <a:t>https://github.com/gnunn1/tilix</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a:t>A Call To Action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Bias Check</a:t>
            </a:r>
          </a:p>
        </p:txBody>
      </p:sp>
      <p:sp>
        <p:nvSpPr>
          <p:cNvPr id="67" name="Shape 6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Started with Borland’s Delphi building Desktop Apps in 90s</a:t>
            </a:r>
          </a:p>
          <a:p>
            <a:pPr indent="-228600" lvl="0" marL="457200" rtl="0">
              <a:spcBef>
                <a:spcPts val="0"/>
              </a:spcBef>
            </a:pPr>
            <a:r>
              <a:rPr lang="en"/>
              <a:t>Switched to Java and Java Enterprise Edition in 2000</a:t>
            </a:r>
          </a:p>
          <a:p>
            <a:pPr indent="-228600" lvl="0" marL="457200" rtl="0">
              <a:spcBef>
                <a:spcPts val="0"/>
              </a:spcBef>
            </a:pPr>
            <a:r>
              <a:rPr lang="en"/>
              <a:t>Some experience with Python for IT automation</a:t>
            </a:r>
          </a:p>
          <a:p>
            <a:pPr indent="-228600" lvl="0" marL="457200" rtl="0">
              <a:spcBef>
                <a:spcPts val="0"/>
              </a:spcBef>
            </a:pPr>
            <a:r>
              <a:rPr lang="en"/>
              <a:t>Work for Red Hat as a Middleware Solution Architect</a:t>
            </a:r>
          </a:p>
          <a:p>
            <a:pPr indent="-228600" lvl="1" marL="914400" rtl="0">
              <a:spcBef>
                <a:spcPts val="0"/>
              </a:spcBef>
            </a:pPr>
            <a:r>
              <a:rPr lang="en"/>
              <a:t>No formal involvement with GNOME or GTK</a:t>
            </a:r>
          </a:p>
          <a:p>
            <a:pPr indent="-228600" lvl="0" marL="457200" rtl="0">
              <a:spcBef>
                <a:spcPts val="0"/>
              </a:spcBef>
            </a:pPr>
            <a:r>
              <a:rPr lang="en"/>
              <a:t>Biases</a:t>
            </a:r>
          </a:p>
          <a:p>
            <a:pPr indent="-228600" lvl="1" marL="914400" rtl="0">
              <a:spcBef>
                <a:spcPts val="0"/>
              </a:spcBef>
            </a:pPr>
            <a:r>
              <a:rPr lang="en"/>
              <a:t>Prefer strongly and statically typed languages</a:t>
            </a:r>
          </a:p>
          <a:p>
            <a:pPr indent="-228600" lvl="1" marL="914400" rtl="0">
              <a:spcBef>
                <a:spcPts val="0"/>
              </a:spcBef>
            </a:pPr>
            <a:r>
              <a:rPr lang="en"/>
              <a:t>Believe tooling is important</a:t>
            </a:r>
          </a:p>
          <a:p>
            <a:pPr indent="-228600" lvl="1" marL="914400" rtl="0">
              <a:spcBef>
                <a:spcPts val="0"/>
              </a:spcBef>
            </a:pPr>
            <a:r>
              <a:rPr lang="en"/>
              <a:t>Spaces not Tabs :)</a:t>
            </a:r>
          </a:p>
          <a:p>
            <a:pPr indent="-228600" lvl="0" marL="457200" rtl="0">
              <a:spcBef>
                <a:spcPts val="0"/>
              </a:spcBef>
            </a:pPr>
            <a:r>
              <a:rPr lang="en"/>
              <a:t>Started using D in late 2015</a:t>
            </a:r>
          </a:p>
          <a:p>
            <a:pPr lvl="0" marR="0" rtl="0" algn="l">
              <a:lnSpc>
                <a:spcPct val="115000"/>
              </a:lnSpc>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What You Can Do</a:t>
            </a:r>
          </a:p>
        </p:txBody>
      </p:sp>
      <p:sp>
        <p:nvSpPr>
          <p:cNvPr id="267" name="Shape 267"/>
          <p:cNvSpPr txBox="1"/>
          <p:nvPr>
            <p:ph idx="1" type="body"/>
          </p:nvPr>
        </p:nvSpPr>
        <p:spPr>
          <a:xfrm>
            <a:off x="311700" y="1152475"/>
            <a:ext cx="8520600" cy="3668100"/>
          </a:xfrm>
          <a:prstGeom prst="rect">
            <a:avLst/>
          </a:prstGeom>
        </p:spPr>
        <p:txBody>
          <a:bodyPr anchorCtr="0" anchor="t" bIns="91425" lIns="91425" rIns="91425" tIns="91425">
            <a:noAutofit/>
          </a:bodyPr>
          <a:lstStyle/>
          <a:p>
            <a:pPr indent="-381000" lvl="0" marL="457200" rtl="0">
              <a:spcBef>
                <a:spcPts val="0"/>
              </a:spcBef>
              <a:buSzPct val="100000"/>
            </a:pPr>
            <a:r>
              <a:rPr lang="en" sz="2400"/>
              <a:t>Write GTK+ Applications</a:t>
            </a:r>
          </a:p>
          <a:p>
            <a:pPr indent="-342900" lvl="1" marL="914400" rtl="0">
              <a:spcBef>
                <a:spcPts val="0"/>
              </a:spcBef>
              <a:buSzPct val="100000"/>
            </a:pPr>
            <a:r>
              <a:rPr lang="en" sz="1800"/>
              <a:t>More Apps = More Recognition</a:t>
            </a:r>
          </a:p>
          <a:p>
            <a:pPr indent="-342900" lvl="1" marL="914400" rtl="0">
              <a:spcBef>
                <a:spcPts val="0"/>
              </a:spcBef>
              <a:buSzPct val="100000"/>
            </a:pPr>
            <a:r>
              <a:rPr lang="en" sz="1800"/>
              <a:t>D &amp; GTK Template App from GNOME Developer Carlos Soriano</a:t>
            </a:r>
          </a:p>
          <a:p>
            <a:pPr indent="-228600" lvl="2" marL="1371600" rtl="0">
              <a:lnSpc>
                <a:spcPct val="150000"/>
              </a:lnSpc>
              <a:spcBef>
                <a:spcPts val="0"/>
              </a:spcBef>
            </a:pPr>
            <a:r>
              <a:rPr lang="en" u="sng">
                <a:solidFill>
                  <a:schemeClr val="hlink"/>
                </a:solidFill>
                <a:hlinkClick r:id="rId4"/>
              </a:rPr>
              <a:t>https://gitlab.com/csoriano/GtkDApp</a:t>
            </a:r>
          </a:p>
          <a:p>
            <a:pPr indent="-381000" lvl="0" marL="457200" marR="0" rtl="0" algn="l">
              <a:lnSpc>
                <a:spcPct val="115000"/>
              </a:lnSpc>
              <a:spcBef>
                <a:spcPts val="0"/>
              </a:spcBef>
              <a:spcAft>
                <a:spcPts val="1600"/>
              </a:spcAft>
              <a:buClr>
                <a:schemeClr val="dk2"/>
              </a:buClr>
              <a:buSzPct val="100000"/>
              <a:buFont typeface="Arial"/>
            </a:pPr>
            <a:r>
              <a:rPr lang="en" sz="2400"/>
              <a:t>Contribute to GtkD Development</a:t>
            </a:r>
          </a:p>
          <a:p>
            <a:pPr indent="-342900" lvl="1" marL="914400" marR="0" rtl="0" algn="l">
              <a:lnSpc>
                <a:spcPct val="150000"/>
              </a:lnSpc>
              <a:spcBef>
                <a:spcPts val="0"/>
              </a:spcBef>
              <a:spcAft>
                <a:spcPts val="1600"/>
              </a:spcAft>
              <a:buSzPct val="100000"/>
            </a:pPr>
            <a:r>
              <a:rPr lang="en" sz="1800"/>
              <a:t>Create higher level API abstractions</a:t>
            </a:r>
          </a:p>
          <a:p>
            <a:pPr indent="-381000" lvl="0" marL="457200" marR="0" rtl="0" algn="l">
              <a:lnSpc>
                <a:spcPct val="150000"/>
              </a:lnSpc>
              <a:spcBef>
                <a:spcPts val="0"/>
              </a:spcBef>
              <a:spcAft>
                <a:spcPts val="1600"/>
              </a:spcAft>
              <a:buClr>
                <a:schemeClr val="dk2"/>
              </a:buClr>
              <a:buSzPct val="100000"/>
              <a:buFont typeface="Arial"/>
            </a:pPr>
            <a:r>
              <a:rPr lang="en" sz="2400"/>
              <a:t>Contribute To D Development</a:t>
            </a:r>
          </a:p>
          <a:p>
            <a:pPr indent="-381000" lvl="0" marL="457200" marR="0" rtl="0" algn="l">
              <a:lnSpc>
                <a:spcPct val="115000"/>
              </a:lnSpc>
              <a:spcBef>
                <a:spcPts val="0"/>
              </a:spcBef>
              <a:spcAft>
                <a:spcPts val="1600"/>
              </a:spcAft>
              <a:buSzPct val="100000"/>
            </a:pPr>
            <a:r>
              <a:rPr lang="en" sz="2400"/>
              <a:t>Improve Linux packaging for D Applications</a:t>
            </a:r>
          </a:p>
          <a:p>
            <a:pPr indent="-342900" lvl="1" marL="914400" marR="0" rtl="0" algn="l">
              <a:lnSpc>
                <a:spcPct val="115000"/>
              </a:lnSpc>
              <a:spcBef>
                <a:spcPts val="0"/>
              </a:spcBef>
              <a:spcAft>
                <a:spcPts val="1600"/>
              </a:spcAft>
              <a:buSzPct val="128571"/>
            </a:pPr>
            <a:r>
              <a:rPr lang="en" u="sng">
                <a:solidFill>
                  <a:schemeClr val="hlink"/>
                </a:solidFill>
                <a:hlinkClick r:id="rId5"/>
              </a:rPr>
              <a:t>https://gist.github.com/ximion/fe6264481319dd94c8308b1ea4e8207a</a:t>
            </a:r>
          </a:p>
          <a:p>
            <a:pPr lvl="0" marR="0" rtl="0" algn="l">
              <a:lnSpc>
                <a:spcPct val="115000"/>
              </a:lnSpc>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a:t>Questions?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Desktop Applications</a:t>
            </a:r>
          </a:p>
        </p:txBody>
      </p:sp>
      <p:sp>
        <p:nvSpPr>
          <p:cNvPr id="278" name="Shape 278"/>
          <p:cNvSpPr txBox="1"/>
          <p:nvPr/>
        </p:nvSpPr>
        <p:spPr>
          <a:xfrm>
            <a:off x="311700" y="2853325"/>
            <a:ext cx="8593800" cy="504600"/>
          </a:xfrm>
          <a:prstGeom prst="rect">
            <a:avLst/>
          </a:prstGeom>
          <a:noFill/>
          <a:ln>
            <a:noFill/>
          </a:ln>
        </p:spPr>
        <p:txBody>
          <a:bodyPr anchorCtr="0" anchor="t" bIns="91425" lIns="91425" rIns="91425" tIns="91425">
            <a:noAutofit/>
          </a:bodyPr>
          <a:lstStyle/>
          <a:p>
            <a:pPr lvl="0" algn="ctr">
              <a:spcBef>
                <a:spcPts val="0"/>
              </a:spcBef>
              <a:buNone/>
            </a:pPr>
            <a:r>
              <a:rPr i="1" lang="en" sz="1800"/>
              <a:t>Yes Matilda, Desktop Applications Are Still Relevant...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Desktop Applications - Still Relevant?</a:t>
            </a:r>
          </a:p>
        </p:txBody>
      </p:sp>
      <p:sp>
        <p:nvSpPr>
          <p:cNvPr id="284" name="Shape 284"/>
          <p:cNvSpPr txBox="1"/>
          <p:nvPr>
            <p:ph idx="1" type="body"/>
          </p:nvPr>
        </p:nvSpPr>
        <p:spPr>
          <a:xfrm>
            <a:off x="311700" y="1171350"/>
            <a:ext cx="4246200" cy="1141200"/>
          </a:xfrm>
          <a:prstGeom prst="rect">
            <a:avLst/>
          </a:prstGeom>
        </p:spPr>
        <p:txBody>
          <a:bodyPr anchorCtr="0" anchor="t" bIns="91425" lIns="91425" rIns="91425" tIns="91425">
            <a:noAutofit/>
          </a:bodyPr>
          <a:lstStyle/>
          <a:p>
            <a:pPr lvl="0">
              <a:spcBef>
                <a:spcPts val="0"/>
              </a:spcBef>
              <a:buNone/>
            </a:pPr>
            <a:r>
              <a:rPr lang="en" sz="1300">
                <a:solidFill>
                  <a:srgbClr val="333333"/>
                </a:solidFill>
                <a:highlight>
                  <a:srgbClr val="FFFFFF"/>
                </a:highlight>
                <a:latin typeface="Georgia"/>
                <a:ea typeface="Georgia"/>
                <a:cs typeface="Georgia"/>
                <a:sym typeface="Georgia"/>
              </a:rPr>
              <a:t>“There are three consumer devices that are leading tablets by a large margin: TVs, smartphones, and computers. It seems unlikely that the tablet will ever displace these devices.”</a:t>
            </a:r>
          </a:p>
        </p:txBody>
      </p:sp>
      <p:pic>
        <p:nvPicPr>
          <p:cNvPr descr="Screenshot from 2017-05-06 00-31-07.png" id="285" name="Shape 285"/>
          <p:cNvPicPr preferRelativeResize="0"/>
          <p:nvPr/>
        </p:nvPicPr>
        <p:blipFill>
          <a:blip r:embed="rId3">
            <a:alphaModFix/>
          </a:blip>
          <a:stretch>
            <a:fillRect/>
          </a:stretch>
        </p:blipFill>
        <p:spPr>
          <a:xfrm>
            <a:off x="4910725" y="1228875"/>
            <a:ext cx="4047650" cy="2758275"/>
          </a:xfrm>
          <a:prstGeom prst="rect">
            <a:avLst/>
          </a:prstGeom>
          <a:noFill/>
          <a:ln>
            <a:noFill/>
          </a:ln>
        </p:spPr>
      </p:pic>
      <p:sp>
        <p:nvSpPr>
          <p:cNvPr id="286" name="Shape 286"/>
          <p:cNvSpPr txBox="1"/>
          <p:nvPr/>
        </p:nvSpPr>
        <p:spPr>
          <a:xfrm>
            <a:off x="4895700" y="4182375"/>
            <a:ext cx="4047600" cy="829500"/>
          </a:xfrm>
          <a:prstGeom prst="rect">
            <a:avLst/>
          </a:prstGeom>
          <a:noFill/>
          <a:ln>
            <a:noFill/>
          </a:ln>
        </p:spPr>
        <p:txBody>
          <a:bodyPr anchorCtr="0" anchor="t" bIns="91425" lIns="91425" rIns="91425" tIns="91425">
            <a:noAutofit/>
          </a:bodyPr>
          <a:lstStyle/>
          <a:p>
            <a:pPr lvl="0">
              <a:spcBef>
                <a:spcPts val="0"/>
              </a:spcBef>
              <a:buNone/>
            </a:pPr>
            <a:r>
              <a:rPr i="1" lang="en" sz="1200"/>
              <a:t>http://www.telegraph.co.uk/technology/2017/01/11/tablet-sales-fall-third-successive-year-pc-market-stabilises/amp/</a:t>
            </a:r>
          </a:p>
        </p:txBody>
      </p:sp>
      <p:sp>
        <p:nvSpPr>
          <p:cNvPr id="287" name="Shape 287"/>
          <p:cNvSpPr txBox="1"/>
          <p:nvPr/>
        </p:nvSpPr>
        <p:spPr>
          <a:xfrm>
            <a:off x="352900" y="3934600"/>
            <a:ext cx="4325100" cy="1006200"/>
          </a:xfrm>
          <a:prstGeom prst="rect">
            <a:avLst/>
          </a:prstGeom>
          <a:noFill/>
          <a:ln>
            <a:noFill/>
          </a:ln>
        </p:spPr>
        <p:txBody>
          <a:bodyPr anchorCtr="0" anchor="t" bIns="91425" lIns="91425" rIns="91425" tIns="91425">
            <a:noAutofit/>
          </a:bodyPr>
          <a:lstStyle/>
          <a:p>
            <a:pPr lvl="0">
              <a:spcBef>
                <a:spcPts val="0"/>
              </a:spcBef>
              <a:buNone/>
            </a:pPr>
            <a:r>
              <a:rPr lang="en"/>
              <a:t>“Well, it boils down to the reality that almost every piece of technology you use and much of the media content you consume, is designed and built on PCs.”</a:t>
            </a:r>
          </a:p>
        </p:txBody>
      </p:sp>
      <p:sp>
        <p:nvSpPr>
          <p:cNvPr id="288" name="Shape 288"/>
          <p:cNvSpPr txBox="1"/>
          <p:nvPr/>
        </p:nvSpPr>
        <p:spPr>
          <a:xfrm>
            <a:off x="352900" y="2350250"/>
            <a:ext cx="4325100" cy="1374000"/>
          </a:xfrm>
          <a:prstGeom prst="rect">
            <a:avLst/>
          </a:prstGeom>
          <a:noFill/>
          <a:ln>
            <a:noFill/>
          </a:ln>
        </p:spPr>
        <p:txBody>
          <a:bodyPr anchorCtr="0" anchor="t" bIns="91425" lIns="91425" rIns="91425" tIns="91425">
            <a:noAutofit/>
          </a:bodyPr>
          <a:lstStyle/>
          <a:p>
            <a:pPr lvl="0">
              <a:spcBef>
                <a:spcPts val="0"/>
              </a:spcBef>
              <a:buNone/>
            </a:pPr>
            <a:r>
              <a:rPr lang="en"/>
              <a:t>“</a:t>
            </a:r>
            <a:r>
              <a:rPr b="1" lang="en"/>
              <a:t>What about tablets? People say they’re just as good a PC for making content.</a:t>
            </a:r>
            <a:br>
              <a:rPr lang="en"/>
            </a:br>
            <a:br>
              <a:rPr lang="en"/>
            </a:br>
            <a:r>
              <a:rPr lang="en"/>
              <a:t>Sure they are, once you connect a keyboard and a mouse to them. Then guess what? That’s a PC too!”</a:t>
            </a:r>
          </a:p>
        </p:txBody>
      </p:sp>
      <p:cxnSp>
        <p:nvCxnSpPr>
          <p:cNvPr id="289" name="Shape 289"/>
          <p:cNvCxnSpPr/>
          <p:nvPr/>
        </p:nvCxnSpPr>
        <p:spPr>
          <a:xfrm flipH="1" rot="10800000">
            <a:off x="330375" y="2282675"/>
            <a:ext cx="4250100" cy="15000"/>
          </a:xfrm>
          <a:prstGeom prst="straightConnector1">
            <a:avLst/>
          </a:prstGeom>
          <a:noFill/>
          <a:ln cap="flat" cmpd="sng" w="9525">
            <a:solidFill>
              <a:schemeClr val="dk2"/>
            </a:solidFill>
            <a:prstDash val="solid"/>
            <a:round/>
            <a:headEnd len="lg" w="lg" type="none"/>
            <a:tailEnd len="lg" w="lg" type="none"/>
          </a:ln>
        </p:spPr>
      </p:cxnSp>
      <p:cxnSp>
        <p:nvCxnSpPr>
          <p:cNvPr id="290" name="Shape 290"/>
          <p:cNvCxnSpPr/>
          <p:nvPr/>
        </p:nvCxnSpPr>
        <p:spPr>
          <a:xfrm flipH="1" rot="10800000">
            <a:off x="362641" y="3821925"/>
            <a:ext cx="4250100" cy="150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Desktop Applications</a:t>
            </a:r>
          </a:p>
        </p:txBody>
      </p:sp>
      <p:sp>
        <p:nvSpPr>
          <p:cNvPr id="296" name="Shape 296"/>
          <p:cNvSpPr txBox="1"/>
          <p:nvPr>
            <p:ph idx="1" type="body"/>
          </p:nvPr>
        </p:nvSpPr>
        <p:spPr>
          <a:xfrm>
            <a:off x="311700" y="1152475"/>
            <a:ext cx="8520600" cy="456900"/>
          </a:xfrm>
          <a:prstGeom prst="rect">
            <a:avLst/>
          </a:prstGeom>
        </p:spPr>
        <p:txBody>
          <a:bodyPr anchorCtr="0" anchor="t" bIns="91425" lIns="91425" rIns="91425" tIns="91425">
            <a:noAutofit/>
          </a:bodyPr>
          <a:lstStyle/>
          <a:p>
            <a:pPr lvl="0">
              <a:spcBef>
                <a:spcPts val="0"/>
              </a:spcBef>
              <a:buNone/>
            </a:pPr>
            <a:r>
              <a:rPr lang="en"/>
              <a:t>Down but not out</a:t>
            </a:r>
            <a:r>
              <a:rPr lang="en"/>
              <a:t>...</a:t>
            </a:r>
            <a:r>
              <a:rPr lang="en"/>
              <a:t>.</a:t>
            </a:r>
          </a:p>
        </p:txBody>
      </p:sp>
      <p:pic>
        <p:nvPicPr>
          <p:cNvPr descr="20170113pc.png" id="297" name="Shape 297"/>
          <p:cNvPicPr preferRelativeResize="0"/>
          <p:nvPr/>
        </p:nvPicPr>
        <p:blipFill>
          <a:blip r:embed="rId3">
            <a:alphaModFix/>
          </a:blip>
          <a:stretch>
            <a:fillRect/>
          </a:stretch>
        </p:blipFill>
        <p:spPr>
          <a:xfrm>
            <a:off x="2419116" y="1648575"/>
            <a:ext cx="4305767" cy="3229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Desktops Are Evolving</a:t>
            </a:r>
          </a:p>
        </p:txBody>
      </p:sp>
      <p:sp>
        <p:nvSpPr>
          <p:cNvPr id="303" name="Shape 303"/>
          <p:cNvSpPr txBox="1"/>
          <p:nvPr/>
        </p:nvSpPr>
        <p:spPr>
          <a:xfrm rot="-1492139">
            <a:off x="434457" y="1566332"/>
            <a:ext cx="2660834" cy="367640"/>
          </a:xfrm>
          <a:prstGeom prst="rect">
            <a:avLst/>
          </a:prstGeom>
          <a:noFill/>
          <a:ln>
            <a:noFill/>
          </a:ln>
        </p:spPr>
        <p:txBody>
          <a:bodyPr anchorCtr="0" anchor="t" bIns="91425" lIns="91425" rIns="91425" tIns="91425">
            <a:noAutofit/>
          </a:bodyPr>
          <a:lstStyle/>
          <a:p>
            <a:pPr lvl="0">
              <a:spcBef>
                <a:spcPts val="0"/>
              </a:spcBef>
              <a:buNone/>
            </a:pPr>
            <a:r>
              <a:rPr b="1" lang="en" sz="2400"/>
              <a:t>Convergence?</a:t>
            </a:r>
          </a:p>
        </p:txBody>
      </p:sp>
      <p:sp>
        <p:nvSpPr>
          <p:cNvPr id="304" name="Shape 304"/>
          <p:cNvSpPr txBox="1"/>
          <p:nvPr/>
        </p:nvSpPr>
        <p:spPr>
          <a:xfrm rot="966026">
            <a:off x="211203" y="3402265"/>
            <a:ext cx="4324936" cy="1148681"/>
          </a:xfrm>
          <a:prstGeom prst="rect">
            <a:avLst/>
          </a:prstGeom>
          <a:noFill/>
          <a:ln>
            <a:noFill/>
          </a:ln>
        </p:spPr>
        <p:txBody>
          <a:bodyPr anchorCtr="0" anchor="t" bIns="91425" lIns="91425" rIns="91425" tIns="91425">
            <a:noAutofit/>
          </a:bodyPr>
          <a:lstStyle/>
          <a:p>
            <a:pPr lvl="0">
              <a:spcBef>
                <a:spcPts val="0"/>
              </a:spcBef>
              <a:buNone/>
            </a:pPr>
            <a:r>
              <a:rPr b="1" lang="en" sz="2400"/>
              <a:t>The PC is evolving, not disappearing, analysts say</a:t>
            </a:r>
          </a:p>
        </p:txBody>
      </p:sp>
      <p:sp>
        <p:nvSpPr>
          <p:cNvPr id="305" name="Shape 305"/>
          <p:cNvSpPr txBox="1"/>
          <p:nvPr/>
        </p:nvSpPr>
        <p:spPr>
          <a:xfrm rot="828608">
            <a:off x="3647823" y="2043144"/>
            <a:ext cx="4978106" cy="504525"/>
          </a:xfrm>
          <a:prstGeom prst="rect">
            <a:avLst/>
          </a:prstGeom>
          <a:noFill/>
          <a:ln>
            <a:noFill/>
          </a:ln>
        </p:spPr>
        <p:txBody>
          <a:bodyPr anchorCtr="0" anchor="t" bIns="91425" lIns="91425" rIns="91425" tIns="91425">
            <a:noAutofit/>
          </a:bodyPr>
          <a:lstStyle/>
          <a:p>
            <a:pPr lvl="0" marR="101600" rtl="0">
              <a:lnSpc>
                <a:spcPct val="182608"/>
              </a:lnSpc>
              <a:spcBef>
                <a:spcPts val="0"/>
              </a:spcBef>
              <a:spcAft>
                <a:spcPts val="600"/>
              </a:spcAft>
              <a:buClr>
                <a:schemeClr val="dk1"/>
              </a:buClr>
              <a:buSzPct val="47826"/>
              <a:buFont typeface="Arial"/>
              <a:buNone/>
            </a:pPr>
            <a:r>
              <a:rPr b="1" lang="en" sz="2300">
                <a:solidFill>
                  <a:schemeClr val="dk1"/>
                </a:solidFill>
                <a:highlight>
                  <a:srgbClr val="FFFFFF"/>
                </a:highlight>
              </a:rPr>
              <a:t>It's a desktop! It's a tablet!</a:t>
            </a:r>
          </a:p>
          <a:p>
            <a:pPr lvl="0">
              <a:spcBef>
                <a:spcPts val="0"/>
              </a:spcBef>
              <a:buNone/>
            </a:pPr>
            <a:r>
              <a:t/>
            </a:r>
            <a:endParaRPr/>
          </a:p>
        </p:txBody>
      </p:sp>
      <p:sp>
        <p:nvSpPr>
          <p:cNvPr id="306" name="Shape 306"/>
          <p:cNvSpPr txBox="1"/>
          <p:nvPr/>
        </p:nvSpPr>
        <p:spPr>
          <a:xfrm>
            <a:off x="4092275" y="3281325"/>
            <a:ext cx="4325100" cy="504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07" name="Shape 307"/>
          <p:cNvSpPr txBox="1"/>
          <p:nvPr/>
        </p:nvSpPr>
        <p:spPr>
          <a:xfrm rot="-285319">
            <a:off x="5143462" y="3347432"/>
            <a:ext cx="3604306" cy="1258338"/>
          </a:xfrm>
          <a:prstGeom prst="rect">
            <a:avLst/>
          </a:prstGeom>
          <a:noFill/>
          <a:ln>
            <a:noFill/>
          </a:ln>
        </p:spPr>
        <p:txBody>
          <a:bodyPr anchorCtr="0" anchor="t" bIns="91425" lIns="91425" rIns="91425" tIns="91425">
            <a:noAutofit/>
          </a:bodyPr>
          <a:lstStyle/>
          <a:p>
            <a:pPr lvl="0">
              <a:spcBef>
                <a:spcPts val="0"/>
              </a:spcBef>
              <a:buNone/>
            </a:pPr>
            <a:r>
              <a:rPr b="1" lang="en" sz="2400"/>
              <a:t>Content Creators Need More Power</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Agenda</a:t>
            </a:r>
          </a:p>
        </p:txBody>
      </p:sp>
      <p:sp>
        <p:nvSpPr>
          <p:cNvPr id="313" name="Shape 31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lnSpc>
                <a:spcPct val="150000"/>
              </a:lnSpc>
              <a:spcBef>
                <a:spcPts val="0"/>
              </a:spcBef>
              <a:buSzPct val="100000"/>
            </a:pPr>
            <a:r>
              <a:rPr lang="en" sz="2000"/>
              <a:t>Bias Check</a:t>
            </a:r>
          </a:p>
          <a:p>
            <a:pPr indent="-355600" lvl="0" marL="457200" rtl="0">
              <a:lnSpc>
                <a:spcPct val="150000"/>
              </a:lnSpc>
              <a:spcBef>
                <a:spcPts val="0"/>
              </a:spcBef>
              <a:buSzPct val="100000"/>
            </a:pPr>
            <a:r>
              <a:rPr lang="en" sz="2000"/>
              <a:t>Desktop Applications, Not Dead Yet...</a:t>
            </a:r>
          </a:p>
          <a:p>
            <a:pPr indent="-355600" lvl="0" marL="457200" rtl="0">
              <a:lnSpc>
                <a:spcPct val="150000"/>
              </a:lnSpc>
              <a:spcBef>
                <a:spcPts val="0"/>
              </a:spcBef>
              <a:buSzPct val="100000"/>
            </a:pPr>
            <a:r>
              <a:rPr lang="en" sz="2000"/>
              <a:t>What is GTK?</a:t>
            </a:r>
          </a:p>
          <a:p>
            <a:pPr indent="-355600" lvl="0" marL="457200" rtl="0">
              <a:lnSpc>
                <a:spcPct val="150000"/>
              </a:lnSpc>
              <a:spcBef>
                <a:spcPts val="0"/>
              </a:spcBef>
              <a:buSzPct val="100000"/>
            </a:pPr>
            <a:r>
              <a:rPr lang="en" sz="2000"/>
              <a:t>Writing a GTK App</a:t>
            </a:r>
          </a:p>
          <a:p>
            <a:pPr indent="-355600" lvl="1" marL="914400" rtl="0">
              <a:lnSpc>
                <a:spcPct val="150000"/>
              </a:lnSpc>
              <a:spcBef>
                <a:spcPts val="0"/>
              </a:spcBef>
              <a:buSzPct val="100000"/>
            </a:pPr>
            <a:r>
              <a:rPr lang="en" sz="2000"/>
              <a:t>The Usual Suspects</a:t>
            </a:r>
          </a:p>
          <a:p>
            <a:pPr indent="-355600" lvl="1" marL="914400" rtl="0">
              <a:lnSpc>
                <a:spcPct val="150000"/>
              </a:lnSpc>
              <a:spcBef>
                <a:spcPts val="0"/>
              </a:spcBef>
              <a:buSzPct val="100000"/>
            </a:pPr>
            <a:r>
              <a:rPr lang="en" sz="2000"/>
              <a:t>The Up-and-Comers</a:t>
            </a:r>
          </a:p>
          <a:p>
            <a:pPr indent="-355600" lvl="0" marL="457200" rtl="0">
              <a:lnSpc>
                <a:spcPct val="150000"/>
              </a:lnSpc>
              <a:spcBef>
                <a:spcPts val="0"/>
              </a:spcBef>
              <a:buSzPct val="100000"/>
            </a:pPr>
            <a:r>
              <a:rPr lang="en" sz="2000"/>
              <a:t>D and GTK: The Perfect Match</a:t>
            </a:r>
          </a:p>
          <a:p>
            <a:pPr indent="-355600" lvl="0" marL="457200">
              <a:lnSpc>
                <a:spcPct val="150000"/>
              </a:lnSpc>
              <a:spcBef>
                <a:spcPts val="0"/>
              </a:spcBef>
              <a:buSzPct val="100000"/>
            </a:pPr>
            <a:r>
              <a:rPr lang="en" sz="2000"/>
              <a:t>Experience Report: Tilix</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Tilix - Github Statistics</a:t>
            </a:r>
          </a:p>
        </p:txBody>
      </p:sp>
      <p:graphicFrame>
        <p:nvGraphicFramePr>
          <p:cNvPr id="319" name="Shape 319"/>
          <p:cNvGraphicFramePr/>
          <p:nvPr/>
        </p:nvGraphicFramePr>
        <p:xfrm>
          <a:off x="903200" y="1242625"/>
          <a:ext cx="3000000" cy="3000000"/>
        </p:xfrm>
        <a:graphic>
          <a:graphicData uri="http://schemas.openxmlformats.org/drawingml/2006/table">
            <a:tbl>
              <a:tblPr>
                <a:noFill/>
                <a:tableStyleId>{6B770C2D-8555-423F-A1D5-B4956EDA4096}</a:tableStyleId>
              </a:tblPr>
              <a:tblGrid>
                <a:gridCol w="3619500"/>
                <a:gridCol w="3619500"/>
              </a:tblGrid>
              <a:tr h="381000">
                <a:tc>
                  <a:txBody>
                    <a:bodyPr>
                      <a:noAutofit/>
                    </a:bodyPr>
                    <a:lstStyle/>
                    <a:p>
                      <a:pPr lvl="0">
                        <a:spcBef>
                          <a:spcPts val="0"/>
                        </a:spcBef>
                        <a:buNone/>
                      </a:pPr>
                      <a:r>
                        <a:rPr lang="en" sz="2400"/>
                        <a:t>Commits</a:t>
                      </a:r>
                    </a:p>
                  </a:txBody>
                  <a:tcPr marT="91425" marB="91425" marR="91425" marL="91425">
                    <a:solidFill>
                      <a:srgbClr val="EFEFEF"/>
                    </a:solidFill>
                  </a:tcPr>
                </a:tc>
                <a:tc>
                  <a:txBody>
                    <a:bodyPr>
                      <a:noAutofit/>
                    </a:bodyPr>
                    <a:lstStyle/>
                    <a:p>
                      <a:pPr lvl="0">
                        <a:spcBef>
                          <a:spcPts val="0"/>
                        </a:spcBef>
                        <a:buNone/>
                      </a:pPr>
                      <a:r>
                        <a:rPr b="1" lang="en" sz="2400"/>
                        <a:t>Almost 2000</a:t>
                      </a:r>
                    </a:p>
                  </a:txBody>
                  <a:tcPr marT="91425" marB="91425" marR="91425" marL="91425"/>
                </a:tc>
              </a:tr>
              <a:tr h="381000">
                <a:tc>
                  <a:txBody>
                    <a:bodyPr>
                      <a:noAutofit/>
                    </a:bodyPr>
                    <a:lstStyle/>
                    <a:p>
                      <a:pPr lvl="0">
                        <a:spcBef>
                          <a:spcPts val="0"/>
                        </a:spcBef>
                        <a:buNone/>
                      </a:pPr>
                      <a:r>
                        <a:rPr lang="en" sz="2400"/>
                        <a:t>Contributors</a:t>
                      </a:r>
                    </a:p>
                  </a:txBody>
                  <a:tcPr marT="91425" marB="91425" marR="91425" marL="91425">
                    <a:solidFill>
                      <a:srgbClr val="EFEFEF"/>
                    </a:solidFill>
                  </a:tcPr>
                </a:tc>
                <a:tc>
                  <a:txBody>
                    <a:bodyPr>
                      <a:noAutofit/>
                    </a:bodyPr>
                    <a:lstStyle/>
                    <a:p>
                      <a:pPr lvl="0">
                        <a:spcBef>
                          <a:spcPts val="0"/>
                        </a:spcBef>
                        <a:buNone/>
                      </a:pPr>
                      <a:r>
                        <a:rPr b="1" lang="en" sz="2400"/>
                        <a:t>74</a:t>
                      </a:r>
                    </a:p>
                  </a:txBody>
                  <a:tcPr marT="91425" marB="91425" marR="91425" marL="91425"/>
                </a:tc>
              </a:tr>
              <a:tr h="381000">
                <a:tc>
                  <a:txBody>
                    <a:bodyPr>
                      <a:noAutofit/>
                    </a:bodyPr>
                    <a:lstStyle/>
                    <a:p>
                      <a:pPr lvl="0">
                        <a:spcBef>
                          <a:spcPts val="0"/>
                        </a:spcBef>
                        <a:buNone/>
                      </a:pPr>
                      <a:r>
                        <a:rPr lang="en" sz="2400"/>
                        <a:t>Releases</a:t>
                      </a:r>
                    </a:p>
                  </a:txBody>
                  <a:tcPr marT="91425" marB="91425" marR="91425" marL="91425">
                    <a:solidFill>
                      <a:srgbClr val="EFEFEF"/>
                    </a:solidFill>
                  </a:tcPr>
                </a:tc>
                <a:tc>
                  <a:txBody>
                    <a:bodyPr>
                      <a:noAutofit/>
                    </a:bodyPr>
                    <a:lstStyle/>
                    <a:p>
                      <a:pPr lvl="0">
                        <a:spcBef>
                          <a:spcPts val="0"/>
                        </a:spcBef>
                        <a:buNone/>
                      </a:pPr>
                      <a:r>
                        <a:rPr b="1" lang="en" sz="2400"/>
                        <a:t>54</a:t>
                      </a:r>
                    </a:p>
                  </a:txBody>
                  <a:tcPr marT="91425" marB="91425" marR="91425" marL="91425"/>
                </a:tc>
              </a:tr>
              <a:tr h="381000">
                <a:tc>
                  <a:txBody>
                    <a:bodyPr>
                      <a:noAutofit/>
                    </a:bodyPr>
                    <a:lstStyle/>
                    <a:p>
                      <a:pPr lvl="0">
                        <a:spcBef>
                          <a:spcPts val="0"/>
                        </a:spcBef>
                        <a:buNone/>
                      </a:pPr>
                      <a:r>
                        <a:rPr lang="en" sz="2400"/>
                        <a:t>Issues</a:t>
                      </a:r>
                    </a:p>
                  </a:txBody>
                  <a:tcPr marT="91425" marB="91425" marR="91425" marL="91425">
                    <a:solidFill>
                      <a:srgbClr val="EFEFEF"/>
                    </a:solidFill>
                  </a:tcPr>
                </a:tc>
                <a:tc>
                  <a:txBody>
                    <a:bodyPr>
                      <a:noAutofit/>
                    </a:bodyPr>
                    <a:lstStyle/>
                    <a:p>
                      <a:pPr lvl="0">
                        <a:spcBef>
                          <a:spcPts val="0"/>
                        </a:spcBef>
                        <a:buNone/>
                      </a:pPr>
                      <a:r>
                        <a:rPr b="1" lang="en" sz="2400"/>
                        <a:t>~</a:t>
                      </a:r>
                      <a:r>
                        <a:rPr b="1" lang="en" sz="2400"/>
                        <a:t> 700 (~30 open)</a:t>
                      </a:r>
                    </a:p>
                  </a:txBody>
                  <a:tcPr marT="91425" marB="91425" marR="91425" marL="91425"/>
                </a:tc>
              </a:tr>
              <a:tr h="381000">
                <a:tc>
                  <a:txBody>
                    <a:bodyPr>
                      <a:noAutofit/>
                    </a:bodyPr>
                    <a:lstStyle/>
                    <a:p>
                      <a:pPr lvl="0" rtl="0">
                        <a:spcBef>
                          <a:spcPts val="0"/>
                        </a:spcBef>
                        <a:buNone/>
                      </a:pPr>
                      <a:r>
                        <a:rPr lang="en" sz="2400"/>
                        <a:t>Starred</a:t>
                      </a:r>
                    </a:p>
                  </a:txBody>
                  <a:tcPr marT="91425" marB="91425" marR="91425" marL="91425">
                    <a:solidFill>
                      <a:srgbClr val="EFEFEF"/>
                    </a:solidFill>
                  </a:tcPr>
                </a:tc>
                <a:tc>
                  <a:txBody>
                    <a:bodyPr>
                      <a:noAutofit/>
                    </a:bodyPr>
                    <a:lstStyle/>
                    <a:p>
                      <a:pPr lvl="0" rtl="0">
                        <a:spcBef>
                          <a:spcPts val="0"/>
                        </a:spcBef>
                        <a:buNone/>
                      </a:pPr>
                      <a:r>
                        <a:rPr b="1" lang="en" sz="2400"/>
                        <a:t>1316</a:t>
                      </a:r>
                    </a:p>
                  </a:txBody>
                  <a:tcPr marT="91425" marB="91425" marR="91425" marL="91425"/>
                </a:tc>
              </a:tr>
            </a:tbl>
          </a:graphicData>
        </a:graphic>
      </p:graphicFrame>
      <p:sp>
        <p:nvSpPr>
          <p:cNvPr id="320" name="Shape 320"/>
          <p:cNvSpPr txBox="1"/>
          <p:nvPr/>
        </p:nvSpPr>
        <p:spPr>
          <a:xfrm>
            <a:off x="903200" y="4379125"/>
            <a:ext cx="7239000" cy="542400"/>
          </a:xfrm>
          <a:prstGeom prst="rect">
            <a:avLst/>
          </a:prstGeom>
          <a:noFill/>
          <a:ln>
            <a:noFill/>
          </a:ln>
        </p:spPr>
        <p:txBody>
          <a:bodyPr anchorCtr="0" anchor="t" bIns="91425" lIns="91425" rIns="91425" tIns="91425">
            <a:noAutofit/>
          </a:bodyPr>
          <a:lstStyle/>
          <a:p>
            <a:pPr lvl="0">
              <a:spcBef>
                <a:spcPts val="0"/>
              </a:spcBef>
              <a:buNone/>
            </a:pPr>
            <a:r>
              <a:rPr i="1" lang="en"/>
              <a:t>Second most starred D language project on Github:</a:t>
            </a:r>
          </a:p>
          <a:p>
            <a:pPr lvl="0">
              <a:spcBef>
                <a:spcPts val="0"/>
              </a:spcBef>
              <a:buNone/>
            </a:pPr>
            <a:r>
              <a:rPr i="1" lang="en" sz="900" u="sng">
                <a:solidFill>
                  <a:schemeClr val="hlink"/>
                </a:solidFill>
                <a:hlinkClick r:id="rId3"/>
              </a:rPr>
              <a:t>https://github.com/search?l=D&amp;q=stars%3A%3E1&amp;s=stars&amp;type=Repositories</a:t>
            </a:r>
          </a:p>
          <a:p>
            <a:pPr lvl="0">
              <a:spcBef>
                <a:spcPts val="0"/>
              </a:spcBef>
              <a:buNone/>
            </a:pPr>
            <a:r>
              <a:t/>
            </a:r>
            <a:endParaRPr i="1"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Desktop Market Evolving</a:t>
            </a:r>
          </a:p>
        </p:txBody>
      </p:sp>
      <p:pic>
        <p:nvPicPr>
          <p:cNvPr descr="GrimReaper-300px.png" id="326" name="Shape 326"/>
          <p:cNvPicPr preferRelativeResize="0"/>
          <p:nvPr/>
        </p:nvPicPr>
        <p:blipFill>
          <a:blip r:embed="rId3">
            <a:alphaModFix/>
          </a:blip>
          <a:stretch>
            <a:fillRect/>
          </a:stretch>
        </p:blipFill>
        <p:spPr>
          <a:xfrm>
            <a:off x="1115850" y="1649025"/>
            <a:ext cx="1720949" cy="1985724"/>
          </a:xfrm>
          <a:prstGeom prst="rect">
            <a:avLst/>
          </a:prstGeom>
          <a:noFill/>
          <a:ln>
            <a:noFill/>
          </a:ln>
        </p:spPr>
      </p:pic>
      <p:sp>
        <p:nvSpPr>
          <p:cNvPr id="327" name="Shape 327"/>
          <p:cNvSpPr txBox="1"/>
          <p:nvPr/>
        </p:nvSpPr>
        <p:spPr>
          <a:xfrm>
            <a:off x="789975" y="3811062"/>
            <a:ext cx="2372700" cy="347400"/>
          </a:xfrm>
          <a:prstGeom prst="rect">
            <a:avLst/>
          </a:prstGeom>
          <a:noFill/>
          <a:ln>
            <a:noFill/>
          </a:ln>
        </p:spPr>
        <p:txBody>
          <a:bodyPr anchorCtr="0" anchor="t" bIns="91425" lIns="91425" rIns="91425" tIns="91425">
            <a:noAutofit/>
          </a:bodyPr>
          <a:lstStyle/>
          <a:p>
            <a:pPr lvl="0" algn="ctr">
              <a:spcBef>
                <a:spcPts val="0"/>
              </a:spcBef>
              <a:buNone/>
            </a:pPr>
            <a:r>
              <a:rPr lang="en"/>
              <a:t>Software for Consumers</a:t>
            </a:r>
          </a:p>
        </p:txBody>
      </p:sp>
      <p:pic>
        <p:nvPicPr>
          <p:cNvPr descr="coder-300px.png" id="328" name="Shape 328"/>
          <p:cNvPicPr preferRelativeResize="0"/>
          <p:nvPr/>
        </p:nvPicPr>
        <p:blipFill>
          <a:blip r:embed="rId4">
            <a:alphaModFix/>
          </a:blip>
          <a:stretch>
            <a:fillRect/>
          </a:stretch>
        </p:blipFill>
        <p:spPr>
          <a:xfrm>
            <a:off x="6107775" y="1800679"/>
            <a:ext cx="1720949" cy="1682421"/>
          </a:xfrm>
          <a:prstGeom prst="rect">
            <a:avLst/>
          </a:prstGeom>
          <a:noFill/>
          <a:ln>
            <a:noFill/>
          </a:ln>
        </p:spPr>
      </p:pic>
      <p:sp>
        <p:nvSpPr>
          <p:cNvPr id="329" name="Shape 329"/>
          <p:cNvSpPr txBox="1"/>
          <p:nvPr/>
        </p:nvSpPr>
        <p:spPr>
          <a:xfrm>
            <a:off x="5681100" y="3811062"/>
            <a:ext cx="2574300" cy="347400"/>
          </a:xfrm>
          <a:prstGeom prst="rect">
            <a:avLst/>
          </a:prstGeom>
          <a:noFill/>
          <a:ln>
            <a:noFill/>
          </a:ln>
        </p:spPr>
        <p:txBody>
          <a:bodyPr anchorCtr="0" anchor="t" bIns="91425" lIns="91425" rIns="91425" tIns="91425">
            <a:noAutofit/>
          </a:bodyPr>
          <a:lstStyle/>
          <a:p>
            <a:pPr lvl="0" rtl="0" algn="ctr">
              <a:spcBef>
                <a:spcPts val="0"/>
              </a:spcBef>
              <a:buNone/>
            </a:pPr>
            <a:r>
              <a:rPr lang="en"/>
              <a:t>Software for Professionals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GTK+</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is GTK+?</a:t>
            </a:r>
          </a:p>
        </p:txBody>
      </p:sp>
      <p:sp>
        <p:nvSpPr>
          <p:cNvPr id="78" name="Shape 78"/>
          <p:cNvSpPr txBox="1"/>
          <p:nvPr>
            <p:ph idx="1" type="body"/>
          </p:nvPr>
        </p:nvSpPr>
        <p:spPr>
          <a:xfrm>
            <a:off x="311700" y="1152475"/>
            <a:ext cx="8520600" cy="3856500"/>
          </a:xfrm>
          <a:prstGeom prst="rect">
            <a:avLst/>
          </a:prstGeom>
        </p:spPr>
        <p:txBody>
          <a:bodyPr anchorCtr="0" anchor="t" bIns="91425" lIns="91425" rIns="91425" tIns="91425">
            <a:noAutofit/>
          </a:bodyPr>
          <a:lstStyle/>
          <a:p>
            <a:pPr indent="-228600" lvl="0" marL="457200" rtl="0">
              <a:spcBef>
                <a:spcPts val="0"/>
              </a:spcBef>
            </a:pPr>
            <a:r>
              <a:rPr lang="en"/>
              <a:t>A cross-platform GUI Toolkit for Linux, Windows and OSX</a:t>
            </a:r>
          </a:p>
          <a:p>
            <a:pPr indent="-228600" lvl="0" marL="457200" rtl="0">
              <a:spcBef>
                <a:spcPts val="0"/>
              </a:spcBef>
            </a:pPr>
            <a:r>
              <a:rPr lang="en"/>
              <a:t>One of the two primary GUI toolkits for Linux</a:t>
            </a:r>
          </a:p>
          <a:p>
            <a:pPr indent="-228600" lvl="0" marL="457200" rtl="0">
              <a:spcBef>
                <a:spcPts val="0"/>
              </a:spcBef>
            </a:pPr>
            <a:r>
              <a:rPr lang="en"/>
              <a:t>The toolkit used by the GNOME Desktop Environment</a:t>
            </a:r>
          </a:p>
          <a:p>
            <a:pPr indent="-228600" lvl="0" marL="457200" rtl="0">
              <a:spcBef>
                <a:spcPts val="0"/>
              </a:spcBef>
            </a:pPr>
            <a:r>
              <a:rPr lang="en"/>
              <a:t>Primarily written in C with multiple language bindings</a:t>
            </a:r>
          </a:p>
          <a:p>
            <a:pPr indent="-228600" lvl="1" marL="914400" rtl="0">
              <a:spcBef>
                <a:spcPts val="0"/>
              </a:spcBef>
            </a:pPr>
            <a:r>
              <a:rPr lang="en"/>
              <a:t>JavaScript</a:t>
            </a:r>
          </a:p>
          <a:p>
            <a:pPr indent="-228600" lvl="1" marL="914400" rtl="0">
              <a:spcBef>
                <a:spcPts val="0"/>
              </a:spcBef>
            </a:pPr>
            <a:r>
              <a:rPr lang="en"/>
              <a:t>Python</a:t>
            </a:r>
          </a:p>
          <a:p>
            <a:pPr indent="-228600" lvl="1" marL="914400" rtl="0">
              <a:spcBef>
                <a:spcPts val="0"/>
              </a:spcBef>
            </a:pPr>
            <a:r>
              <a:rPr lang="en"/>
              <a:t>C++</a:t>
            </a:r>
          </a:p>
          <a:p>
            <a:pPr indent="-228600" lvl="1" marL="914400" rtl="0">
              <a:spcBef>
                <a:spcPts val="0"/>
              </a:spcBef>
            </a:pPr>
            <a:r>
              <a:rPr lang="en"/>
              <a:t>D</a:t>
            </a:r>
          </a:p>
          <a:p>
            <a:pPr indent="-228600" lvl="1" marL="914400" rtl="0">
              <a:spcBef>
                <a:spcPts val="0"/>
              </a:spcBef>
            </a:pPr>
            <a:r>
              <a:rPr lang="en"/>
              <a:t>Rust</a:t>
            </a:r>
          </a:p>
          <a:p>
            <a:pPr indent="-228600" lvl="1" marL="914400" rtl="0">
              <a:spcBef>
                <a:spcPts val="0"/>
              </a:spcBef>
            </a:pPr>
            <a:r>
              <a:rPr lang="en"/>
              <a:t>Vala</a:t>
            </a:r>
          </a:p>
          <a:p>
            <a:pPr indent="-228600" lvl="1" marL="914400" rtl="0">
              <a:spcBef>
                <a:spcPts val="0"/>
              </a:spcBef>
            </a:pPr>
            <a:r>
              <a:rPr lang="en"/>
              <a:t>Pascal</a:t>
            </a:r>
          </a:p>
          <a:p>
            <a:pPr indent="-228600" lvl="1" marL="914400" rtl="0">
              <a:spcBef>
                <a:spcPts val="0"/>
              </a:spcBef>
            </a:pPr>
            <a:r>
              <a:rPr lang="en"/>
              <a:t>Haskall</a:t>
            </a:r>
          </a:p>
          <a:p>
            <a:pPr indent="-228600" lvl="1" marL="914400" rtl="0">
              <a:spcBef>
                <a:spcPts val="0"/>
              </a:spcBef>
            </a:pPr>
            <a:r>
              <a:rPr lang="en"/>
              <a:t>Go (partial)</a:t>
            </a:r>
          </a:p>
          <a:p>
            <a:pPr indent="-228600" lvl="1" marL="914400">
              <a:spcBef>
                <a:spcPts val="0"/>
              </a:spcBef>
            </a:pPr>
            <a:r>
              <a:rPr lang="en"/>
              <a:t>etc...</a:t>
            </a:r>
          </a:p>
        </p:txBody>
      </p:sp>
      <p:pic>
        <p:nvPicPr>
          <p:cNvPr descr="1887686781_0e61f0d068.jpg" id="79" name="Shape 79"/>
          <p:cNvPicPr preferRelativeResize="0"/>
          <p:nvPr/>
        </p:nvPicPr>
        <p:blipFill>
          <a:blip r:embed="rId3">
            <a:alphaModFix/>
          </a:blip>
          <a:stretch>
            <a:fillRect/>
          </a:stretch>
        </p:blipFill>
        <p:spPr>
          <a:xfrm>
            <a:off x="2470937" y="2521800"/>
            <a:ext cx="162199" cy="172175"/>
          </a:xfrm>
          <a:prstGeom prst="rect">
            <a:avLst/>
          </a:prstGeom>
          <a:noFill/>
          <a:ln>
            <a:noFill/>
          </a:ln>
        </p:spPr>
      </p:pic>
      <p:pic>
        <p:nvPicPr>
          <p:cNvPr descr="1887686781_0e61f0d068.jpg" id="80" name="Shape 80"/>
          <p:cNvPicPr preferRelativeResize="0"/>
          <p:nvPr/>
        </p:nvPicPr>
        <p:blipFill>
          <a:blip r:embed="rId3">
            <a:alphaModFix/>
          </a:blip>
          <a:stretch>
            <a:fillRect/>
          </a:stretch>
        </p:blipFill>
        <p:spPr>
          <a:xfrm>
            <a:off x="2470937" y="2774587"/>
            <a:ext cx="162199" cy="172175"/>
          </a:xfrm>
          <a:prstGeom prst="rect">
            <a:avLst/>
          </a:prstGeom>
          <a:noFill/>
          <a:ln>
            <a:noFill/>
          </a:ln>
        </p:spPr>
      </p:pic>
      <p:pic>
        <p:nvPicPr>
          <p:cNvPr descr="1887686781_0e61f0d068.jpg" id="81" name="Shape 81"/>
          <p:cNvPicPr preferRelativeResize="0"/>
          <p:nvPr/>
        </p:nvPicPr>
        <p:blipFill>
          <a:blip r:embed="rId3">
            <a:alphaModFix/>
          </a:blip>
          <a:stretch>
            <a:fillRect/>
          </a:stretch>
        </p:blipFill>
        <p:spPr>
          <a:xfrm>
            <a:off x="2470937" y="2992000"/>
            <a:ext cx="162199" cy="172175"/>
          </a:xfrm>
          <a:prstGeom prst="rect">
            <a:avLst/>
          </a:prstGeom>
          <a:noFill/>
          <a:ln>
            <a:noFill/>
          </a:ln>
        </p:spPr>
      </p:pic>
      <p:pic>
        <p:nvPicPr>
          <p:cNvPr descr="1887686781_0e61f0d068.jpg" id="82" name="Shape 82"/>
          <p:cNvPicPr preferRelativeResize="0"/>
          <p:nvPr/>
        </p:nvPicPr>
        <p:blipFill>
          <a:blip r:embed="rId3">
            <a:alphaModFix/>
          </a:blip>
          <a:stretch>
            <a:fillRect/>
          </a:stretch>
        </p:blipFill>
        <p:spPr>
          <a:xfrm>
            <a:off x="2470937" y="3749250"/>
            <a:ext cx="162199" cy="17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GTK+, more than you ever wanted to know</a:t>
            </a:r>
          </a:p>
        </p:txBody>
      </p:sp>
      <p:sp>
        <p:nvSpPr>
          <p:cNvPr id="88" name="Shape 88"/>
          <p:cNvSpPr txBox="1"/>
          <p:nvPr>
            <p:ph idx="1" type="body"/>
          </p:nvPr>
        </p:nvSpPr>
        <p:spPr>
          <a:xfrm>
            <a:off x="311700" y="1152475"/>
            <a:ext cx="8520600" cy="38565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dk2"/>
              </a:buClr>
              <a:buSzPct val="100000"/>
              <a:buFont typeface="Arial"/>
            </a:pPr>
            <a:r>
              <a:rPr lang="en"/>
              <a:t>GTK+ is based around the GLib Object System</a:t>
            </a:r>
          </a:p>
          <a:p>
            <a:pPr indent="-228600" lvl="1" marL="914400" marR="0" rtl="0" algn="l">
              <a:lnSpc>
                <a:spcPct val="115000"/>
              </a:lnSpc>
              <a:spcBef>
                <a:spcPts val="0"/>
              </a:spcBef>
              <a:spcAft>
                <a:spcPts val="1600"/>
              </a:spcAft>
            </a:pPr>
            <a:r>
              <a:rPr lang="en"/>
              <a:t>Aka GObject</a:t>
            </a:r>
          </a:p>
          <a:p>
            <a:pPr indent="-228600" lvl="0" marL="457200" marR="0" rtl="0" algn="l">
              <a:lnSpc>
                <a:spcPct val="115000"/>
              </a:lnSpc>
              <a:spcBef>
                <a:spcPts val="0"/>
              </a:spcBef>
              <a:spcAft>
                <a:spcPts val="1600"/>
              </a:spcAft>
            </a:pPr>
            <a:r>
              <a:rPr lang="en"/>
              <a:t>It is reference counted</a:t>
            </a:r>
          </a:p>
          <a:p>
            <a:pPr indent="-228600" lvl="0" marL="457200" marR="0" rtl="0" algn="l">
              <a:lnSpc>
                <a:spcPct val="115000"/>
              </a:lnSpc>
              <a:spcBef>
                <a:spcPts val="0"/>
              </a:spcBef>
              <a:spcAft>
                <a:spcPts val="1600"/>
              </a:spcAft>
            </a:pPr>
            <a:r>
              <a:rPr lang="en"/>
              <a:t>GTK+ 3 is current stable version, GTK+ 4 in development</a:t>
            </a:r>
          </a:p>
          <a:p>
            <a:pPr indent="-228600" lvl="0" marL="457200" marR="0" rtl="0" algn="l">
              <a:lnSpc>
                <a:spcPct val="115000"/>
              </a:lnSpc>
              <a:spcBef>
                <a:spcPts val="0"/>
              </a:spcBef>
              <a:spcAft>
                <a:spcPts val="1600"/>
              </a:spcAft>
            </a:pPr>
            <a:r>
              <a:rPr lang="en"/>
              <a:t>It uses an object oriented C API</a:t>
            </a:r>
          </a:p>
          <a:p>
            <a:pPr indent="-228600" lvl="1" marL="914400" marR="0" rtl="0" algn="l">
              <a:lnSpc>
                <a:spcPct val="115000"/>
              </a:lnSpc>
              <a:spcBef>
                <a:spcPts val="0"/>
              </a:spcBef>
              <a:spcAft>
                <a:spcPts val="1600"/>
              </a:spcAft>
            </a:pPr>
            <a:r>
              <a:rPr lang="en"/>
              <a:t>Object state is represented by a class specific struct</a:t>
            </a:r>
          </a:p>
          <a:p>
            <a:pPr indent="-228600" lvl="1" marL="914400" marR="0" rtl="0" algn="l">
              <a:lnSpc>
                <a:spcPct val="115000"/>
              </a:lnSpc>
              <a:spcBef>
                <a:spcPts val="0"/>
              </a:spcBef>
              <a:spcAft>
                <a:spcPts val="1600"/>
              </a:spcAft>
            </a:pPr>
            <a:r>
              <a:rPr lang="en"/>
              <a:t>Methods follow convention of {prefix}_{class}_{method}</a:t>
            </a:r>
          </a:p>
          <a:p>
            <a:pPr indent="-228600" lvl="2" marL="1371600" marR="0" rtl="0" algn="l">
              <a:lnSpc>
                <a:spcPct val="115000"/>
              </a:lnSpc>
              <a:spcBef>
                <a:spcPts val="0"/>
              </a:spcBef>
              <a:spcAft>
                <a:spcPts val="1600"/>
              </a:spcAft>
            </a:pPr>
            <a:r>
              <a:rPr lang="en"/>
              <a:t>g</a:t>
            </a:r>
            <a:r>
              <a:rPr lang="en"/>
              <a:t>tk_widget_show</a:t>
            </a:r>
          </a:p>
          <a:p>
            <a:pPr indent="-228600" lvl="2" marL="1371600" marR="0" rtl="0" algn="l">
              <a:lnSpc>
                <a:spcPct val="115000"/>
              </a:lnSpc>
              <a:spcBef>
                <a:spcPts val="0"/>
              </a:spcBef>
              <a:spcAft>
                <a:spcPts val="1600"/>
              </a:spcAft>
            </a:pPr>
            <a:r>
              <a:rPr lang="en"/>
              <a:t>gtk_container_add</a:t>
            </a:r>
          </a:p>
          <a:p>
            <a:pPr indent="-228600" lvl="2" marL="1371600" marR="0" rtl="0" algn="l">
              <a:lnSpc>
                <a:spcPct val="115000"/>
              </a:lnSpc>
              <a:spcBef>
                <a:spcPts val="0"/>
              </a:spcBef>
              <a:spcAft>
                <a:spcPts val="1600"/>
              </a:spcAft>
            </a:pPr>
            <a:r>
              <a:rPr lang="en"/>
              <a:t>g_settings_set_boolean</a:t>
            </a:r>
          </a:p>
          <a:p>
            <a:pPr indent="-228600" lvl="1" marL="914400" marR="0" rtl="0" algn="l">
              <a:lnSpc>
                <a:spcPct val="115000"/>
              </a:lnSpc>
              <a:spcBef>
                <a:spcPts val="0"/>
              </a:spcBef>
              <a:spcAft>
                <a:spcPts val="1600"/>
              </a:spcAft>
            </a:pPr>
            <a:r>
              <a:rPr lang="en"/>
              <a:t>Relies heavily on inheritance</a:t>
            </a:r>
          </a:p>
          <a:p>
            <a:pPr indent="-228600" lvl="0" marL="457200" marR="0" rtl="0" algn="l">
              <a:lnSpc>
                <a:spcPct val="115000"/>
              </a:lnSpc>
              <a:spcBef>
                <a:spcPts val="0"/>
              </a:spcBef>
              <a:spcAft>
                <a:spcPts val="1600"/>
              </a:spcAft>
            </a:pPr>
            <a:r>
              <a:rPr lang="en"/>
              <a:t>GIR files available in XML containing GOBject introspection information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Writing a GTK+ App</a:t>
            </a:r>
          </a:p>
        </p:txBody>
      </p:sp>
      <p:sp>
        <p:nvSpPr>
          <p:cNvPr id="94" name="Shape 94"/>
          <p:cNvSpPr txBox="1"/>
          <p:nvPr>
            <p:ph idx="1" type="subTitle"/>
          </p:nvPr>
        </p:nvSpPr>
        <p:spPr>
          <a:xfrm>
            <a:off x="311700" y="2834125"/>
            <a:ext cx="8520600" cy="1025400"/>
          </a:xfrm>
          <a:prstGeom prst="rect">
            <a:avLst/>
          </a:prstGeom>
        </p:spPr>
        <p:txBody>
          <a:bodyPr anchorCtr="0" anchor="t" bIns="91425" lIns="91425" rIns="91425" tIns="91425">
            <a:noAutofit/>
          </a:bodyPr>
          <a:lstStyle/>
          <a:p>
            <a:pPr lvl="0">
              <a:spcBef>
                <a:spcPts val="0"/>
              </a:spcBef>
              <a:buNone/>
            </a:pPr>
            <a:r>
              <a:rPr lang="en"/>
              <a:t>The Usual Suspects…</a:t>
            </a:r>
          </a:p>
          <a:p>
            <a:pPr lvl="0">
              <a:spcBef>
                <a:spcPts val="0"/>
              </a:spcBef>
              <a:buNone/>
            </a:pPr>
            <a:r>
              <a:rPr lang="en"/>
              <a:t>… from Middle-Earth</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JavaScript</a:t>
            </a:r>
          </a:p>
        </p:txBody>
      </p:sp>
      <p:sp>
        <p:nvSpPr>
          <p:cNvPr id="100" name="Shape 100"/>
          <p:cNvSpPr txBox="1"/>
          <p:nvPr>
            <p:ph idx="1" type="body"/>
          </p:nvPr>
        </p:nvSpPr>
        <p:spPr>
          <a:xfrm>
            <a:off x="311700" y="1152475"/>
            <a:ext cx="8520600" cy="977400"/>
          </a:xfrm>
          <a:prstGeom prst="rect">
            <a:avLst/>
          </a:prstGeom>
        </p:spPr>
        <p:txBody>
          <a:bodyPr anchorCtr="0" anchor="t" bIns="91425" lIns="91425" rIns="91425" tIns="91425">
            <a:noAutofit/>
          </a:bodyPr>
          <a:lstStyle/>
          <a:p>
            <a:pPr indent="-228600" lvl="0" marL="457200" rtl="0">
              <a:spcBef>
                <a:spcPts val="0"/>
              </a:spcBef>
            </a:pPr>
            <a:r>
              <a:rPr lang="en"/>
              <a:t>Gjs is the JavaScript binding for GNOME</a:t>
            </a:r>
          </a:p>
          <a:p>
            <a:pPr indent="-228600" lvl="0" marL="457200" rtl="0">
              <a:spcBef>
                <a:spcPts val="0"/>
              </a:spcBef>
            </a:pPr>
            <a:r>
              <a:rPr lang="en"/>
              <a:t>Based on Mozilla SpiderMonkey</a:t>
            </a:r>
          </a:p>
          <a:p>
            <a:pPr indent="-228600" lvl="0" marL="457200" rtl="0">
              <a:spcBef>
                <a:spcPts val="0"/>
              </a:spcBef>
            </a:pPr>
            <a:r>
              <a:rPr lang="en"/>
              <a:t>Used extensively in GNOME Shell</a:t>
            </a:r>
          </a:p>
        </p:txBody>
      </p:sp>
      <p:graphicFrame>
        <p:nvGraphicFramePr>
          <p:cNvPr id="101" name="Shape 101"/>
          <p:cNvGraphicFramePr/>
          <p:nvPr/>
        </p:nvGraphicFramePr>
        <p:xfrm>
          <a:off x="926650" y="2451500"/>
          <a:ext cx="3000000" cy="3000000"/>
        </p:xfrm>
        <a:graphic>
          <a:graphicData uri="http://schemas.openxmlformats.org/drawingml/2006/table">
            <a:tbl>
              <a:tblPr>
                <a:noFill/>
                <a:tableStyleId>{6B770C2D-8555-423F-A1D5-B4956EDA4096}</a:tableStyleId>
              </a:tblPr>
              <a:tblGrid>
                <a:gridCol w="3619500"/>
                <a:gridCol w="3619500"/>
              </a:tblGrid>
              <a:tr h="381000">
                <a:tc>
                  <a:txBody>
                    <a:bodyPr>
                      <a:noAutofit/>
                    </a:bodyPr>
                    <a:lstStyle/>
                    <a:p>
                      <a:pPr lvl="0">
                        <a:spcBef>
                          <a:spcPts val="0"/>
                        </a:spcBef>
                        <a:buNone/>
                      </a:pPr>
                      <a:r>
                        <a:rPr b="1" lang="en"/>
                        <a:t>Pros</a:t>
                      </a:r>
                    </a:p>
                  </a:txBody>
                  <a:tcPr marT="91425" marB="91425" marR="91425" marL="91425">
                    <a:solidFill>
                      <a:srgbClr val="EFEFEF"/>
                    </a:solidFill>
                  </a:tcPr>
                </a:tc>
                <a:tc>
                  <a:txBody>
                    <a:bodyPr>
                      <a:noAutofit/>
                    </a:bodyPr>
                    <a:lstStyle/>
                    <a:p>
                      <a:pPr lvl="0">
                        <a:spcBef>
                          <a:spcPts val="0"/>
                        </a:spcBef>
                        <a:buNone/>
                      </a:pPr>
                      <a:r>
                        <a:rPr b="1" lang="en"/>
                        <a:t>Cons</a:t>
                      </a:r>
                    </a:p>
                  </a:txBody>
                  <a:tcPr marT="91425" marB="91425" marR="91425" marL="91425">
                    <a:solidFill>
                      <a:srgbClr val="EFEFEF"/>
                    </a:solidFill>
                  </a:tcPr>
                </a:tc>
              </a:tr>
              <a:tr h="381000">
                <a:tc>
                  <a:txBody>
                    <a:bodyPr>
                      <a:noAutofit/>
                    </a:bodyPr>
                    <a:lstStyle/>
                    <a:p>
                      <a:pPr lvl="0">
                        <a:spcBef>
                          <a:spcPts val="0"/>
                        </a:spcBef>
                        <a:buNone/>
                      </a:pPr>
                      <a:r>
                        <a:rPr lang="en"/>
                        <a:t>Large eco-system of tools and libraries</a:t>
                      </a:r>
                    </a:p>
                  </a:txBody>
                  <a:tcPr marT="91425" marB="91425" marR="91425" marL="91425"/>
                </a:tc>
                <a:tc>
                  <a:txBody>
                    <a:bodyPr>
                      <a:noAutofit/>
                    </a:bodyPr>
                    <a:lstStyle/>
                    <a:p>
                      <a:pPr lvl="0">
                        <a:spcBef>
                          <a:spcPts val="0"/>
                        </a:spcBef>
                        <a:buNone/>
                      </a:pPr>
                      <a:r>
                        <a:rPr lang="en"/>
                        <a:t>Dynamic</a:t>
                      </a:r>
                      <a:r>
                        <a:rPr lang="en"/>
                        <a:t>ally</a:t>
                      </a:r>
                      <a:r>
                        <a:rPr lang="en"/>
                        <a:t> and weak</a:t>
                      </a:r>
                      <a:r>
                        <a:rPr lang="en"/>
                        <a:t>ly</a:t>
                      </a:r>
                      <a:r>
                        <a:rPr lang="en"/>
                        <a:t> typ</a:t>
                      </a:r>
                      <a:r>
                        <a:rPr lang="en"/>
                        <a:t>ed language</a:t>
                      </a:r>
                    </a:p>
                  </a:txBody>
                  <a:tcPr marT="91425" marB="91425" marR="91425" marL="91425"/>
                </a:tc>
              </a:tr>
              <a:tr h="381000">
                <a:tc>
                  <a:txBody>
                    <a:bodyPr>
                      <a:noAutofit/>
                    </a:bodyPr>
                    <a:lstStyle/>
                    <a:p>
                      <a:pPr lvl="0">
                        <a:spcBef>
                          <a:spcPts val="0"/>
                        </a:spcBef>
                        <a:buNone/>
                      </a:pPr>
                      <a:r>
                        <a:rPr lang="en"/>
                        <a:t>Easy to learn</a:t>
                      </a:r>
                    </a:p>
                  </a:txBody>
                  <a:tcPr marT="91425" marB="91425" marR="91425" marL="91425"/>
                </a:tc>
                <a:tc>
                  <a:txBody>
                    <a:bodyPr>
                      <a:noAutofit/>
                    </a:bodyPr>
                    <a:lstStyle/>
                    <a:p>
                      <a:pPr lvl="0">
                        <a:spcBef>
                          <a:spcPts val="0"/>
                        </a:spcBef>
                        <a:buNone/>
                      </a:pPr>
                      <a:r>
                        <a:rPr lang="en"/>
                        <a:t>Gjs Not widely used outside of GNOME (Shell, Polari, Maps)</a:t>
                      </a:r>
                    </a:p>
                  </a:txBody>
                  <a:tcPr marT="91425" marB="91425" marR="91425" marL="91425"/>
                </a:tc>
              </a:tr>
              <a:tr h="381000">
                <a:tc>
                  <a:txBody>
                    <a:bodyPr>
                      <a:noAutofit/>
                    </a:bodyPr>
                    <a:lstStyle/>
                    <a:p>
                      <a:pPr lvl="0">
                        <a:spcBef>
                          <a:spcPts val="0"/>
                        </a:spcBef>
                        <a:buNone/>
                      </a:pPr>
                      <a:r>
                        <a:rPr lang="en"/>
                        <a:t>Memory usage on par with Python</a:t>
                      </a:r>
                    </a:p>
                  </a:txBody>
                  <a:tcPr marT="91425" marB="91425" marR="91425" marL="91425"/>
                </a:tc>
                <a:tc>
                  <a:txBody>
                    <a:bodyPr>
                      <a:noAutofit/>
                    </a:bodyPr>
                    <a:lstStyle/>
                    <a:p>
                      <a:pPr lvl="0">
                        <a:spcBef>
                          <a:spcPts val="0"/>
                        </a:spcBef>
                        <a:buNone/>
                      </a:pPr>
                      <a:r>
                        <a:rPr lang="en"/>
                        <a:t>Slow performance</a:t>
                      </a:r>
                    </a:p>
                  </a:txBody>
                  <a:tcPr marT="91425" marB="91425" marR="91425" marL="91425"/>
                </a:tc>
              </a:tr>
              <a:tr h="38100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rPr lang="en"/>
                        <a:t>Sub-optimal language design</a:t>
                      </a:r>
                    </a:p>
                  </a:txBody>
                  <a:tcPr marT="91425" marB="91425" marR="91425" marL="91425"/>
                </a:tc>
              </a:tr>
            </a:tbl>
          </a:graphicData>
        </a:graphic>
      </p:graphicFrame>
      <p:pic>
        <p:nvPicPr>
          <p:cNvPr descr="893e652efd5041f7cbfe6ba16552da08.jpg" id="102" name="Shape 102"/>
          <p:cNvPicPr preferRelativeResize="0"/>
          <p:nvPr/>
        </p:nvPicPr>
        <p:blipFill>
          <a:blip r:embed="rId4">
            <a:alphaModFix/>
          </a:blip>
          <a:stretch>
            <a:fillRect/>
          </a:stretch>
        </p:blipFill>
        <p:spPr>
          <a:xfrm>
            <a:off x="6856253" y="639300"/>
            <a:ext cx="1309400" cy="1748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Python</a:t>
            </a:r>
          </a:p>
        </p:txBody>
      </p:sp>
      <p:sp>
        <p:nvSpPr>
          <p:cNvPr id="108" name="Shape 108"/>
          <p:cNvSpPr txBox="1"/>
          <p:nvPr>
            <p:ph idx="1" type="body"/>
          </p:nvPr>
        </p:nvSpPr>
        <p:spPr>
          <a:xfrm>
            <a:off x="311700" y="1152475"/>
            <a:ext cx="6046499" cy="977400"/>
          </a:xfrm>
          <a:prstGeom prst="rect">
            <a:avLst/>
          </a:prstGeom>
        </p:spPr>
        <p:txBody>
          <a:bodyPr anchorCtr="0" anchor="t" bIns="91425" lIns="91425" rIns="91425" tIns="91425">
            <a:noAutofit/>
          </a:bodyPr>
          <a:lstStyle/>
          <a:p>
            <a:pPr indent="-228600" lvl="0" marL="457200" rtl="0">
              <a:spcBef>
                <a:spcPts val="0"/>
              </a:spcBef>
            </a:pPr>
            <a:r>
              <a:rPr lang="en"/>
              <a:t>Very popular choice for writing GTK applications (Lollypop, Terminator, etc..)</a:t>
            </a:r>
          </a:p>
          <a:p>
            <a:pPr indent="-228600" lvl="0" marL="457200" rtl="0">
              <a:spcBef>
                <a:spcPts val="0"/>
              </a:spcBef>
            </a:pPr>
            <a:r>
              <a:rPr lang="en"/>
              <a:t>PyGObject provides the GTK language bindings</a:t>
            </a:r>
          </a:p>
        </p:txBody>
      </p:sp>
      <p:graphicFrame>
        <p:nvGraphicFramePr>
          <p:cNvPr id="109" name="Shape 109"/>
          <p:cNvGraphicFramePr/>
          <p:nvPr/>
        </p:nvGraphicFramePr>
        <p:xfrm>
          <a:off x="926650" y="2451500"/>
          <a:ext cx="3000000" cy="3000000"/>
        </p:xfrm>
        <a:graphic>
          <a:graphicData uri="http://schemas.openxmlformats.org/drawingml/2006/table">
            <a:tbl>
              <a:tblPr>
                <a:noFill/>
                <a:tableStyleId>{6B770C2D-8555-423F-A1D5-B4956EDA4096}</a:tableStyleId>
              </a:tblPr>
              <a:tblGrid>
                <a:gridCol w="3619500"/>
                <a:gridCol w="3619500"/>
              </a:tblGrid>
              <a:tr h="381000">
                <a:tc>
                  <a:txBody>
                    <a:bodyPr>
                      <a:noAutofit/>
                    </a:bodyPr>
                    <a:lstStyle/>
                    <a:p>
                      <a:pPr lvl="0" rtl="0">
                        <a:spcBef>
                          <a:spcPts val="0"/>
                        </a:spcBef>
                        <a:buNone/>
                      </a:pPr>
                      <a:r>
                        <a:rPr b="1" lang="en"/>
                        <a:t>Pros</a:t>
                      </a:r>
                    </a:p>
                  </a:txBody>
                  <a:tcPr marT="91425" marB="91425" marR="91425" marL="91425">
                    <a:solidFill>
                      <a:srgbClr val="EFEFEF"/>
                    </a:solidFill>
                  </a:tcPr>
                </a:tc>
                <a:tc>
                  <a:txBody>
                    <a:bodyPr>
                      <a:noAutofit/>
                    </a:bodyPr>
                    <a:lstStyle/>
                    <a:p>
                      <a:pPr lvl="0" rtl="0">
                        <a:spcBef>
                          <a:spcPts val="0"/>
                        </a:spcBef>
                        <a:buNone/>
                      </a:pPr>
                      <a:r>
                        <a:rPr b="1" lang="en"/>
                        <a:t>Cons</a:t>
                      </a:r>
                    </a:p>
                  </a:txBody>
                  <a:tcPr marT="91425" marB="91425" marR="91425" marL="91425">
                    <a:solidFill>
                      <a:srgbClr val="EFEFEF"/>
                    </a:solidFill>
                  </a:tcPr>
                </a:tc>
              </a:tr>
              <a:tr h="381000">
                <a:tc>
                  <a:txBody>
                    <a:bodyPr>
                      <a:noAutofit/>
                    </a:bodyPr>
                    <a:lstStyle/>
                    <a:p>
                      <a:pPr lvl="0" rtl="0">
                        <a:spcBef>
                          <a:spcPts val="0"/>
                        </a:spcBef>
                        <a:buClr>
                          <a:schemeClr val="dk1"/>
                        </a:buClr>
                        <a:buSzPct val="78571"/>
                        <a:buFont typeface="Arial"/>
                        <a:buNone/>
                      </a:pPr>
                      <a:r>
                        <a:rPr lang="en">
                          <a:solidFill>
                            <a:schemeClr val="dk1"/>
                          </a:solidFill>
                        </a:rPr>
                        <a:t>Large eco-system of tools and libraries</a:t>
                      </a:r>
                    </a:p>
                  </a:txBody>
                  <a:tcPr marT="91425" marB="91425" marR="91425" marL="91425"/>
                </a:tc>
                <a:tc>
                  <a:txBody>
                    <a:bodyPr>
                      <a:noAutofit/>
                    </a:bodyPr>
                    <a:lstStyle/>
                    <a:p>
                      <a:pPr lvl="0" rtl="0">
                        <a:spcBef>
                          <a:spcPts val="0"/>
                        </a:spcBef>
                        <a:buNone/>
                      </a:pPr>
                      <a:r>
                        <a:rPr lang="en"/>
                        <a:t>Dynamically typed language</a:t>
                      </a:r>
                    </a:p>
                  </a:txBody>
                  <a:tcPr marT="91425" marB="91425" marR="91425" marL="91425"/>
                </a:tc>
              </a:tr>
              <a:tr h="381000">
                <a:tc>
                  <a:txBody>
                    <a:bodyPr>
                      <a:noAutofit/>
                    </a:bodyPr>
                    <a:lstStyle/>
                    <a:p>
                      <a:pPr lvl="0" rtl="0">
                        <a:spcBef>
                          <a:spcPts val="0"/>
                        </a:spcBef>
                        <a:buClr>
                          <a:schemeClr val="dk1"/>
                        </a:buClr>
                        <a:buSzPct val="78571"/>
                        <a:buFont typeface="Arial"/>
                        <a:buNone/>
                      </a:pPr>
                      <a:r>
                        <a:rPr lang="en">
                          <a:solidFill>
                            <a:schemeClr val="dk1"/>
                          </a:solidFill>
                        </a:rPr>
                        <a:t>Widely used in GTK applications</a:t>
                      </a:r>
                    </a:p>
                  </a:txBody>
                  <a:tcPr marT="91425" marB="91425" marR="91425" marL="91425"/>
                </a:tc>
                <a:tc>
                  <a:txBody>
                    <a:bodyPr>
                      <a:noAutofit/>
                    </a:bodyPr>
                    <a:lstStyle/>
                    <a:p>
                      <a:pPr lvl="0" rtl="0">
                        <a:spcBef>
                          <a:spcPts val="0"/>
                        </a:spcBef>
                        <a:buNone/>
                      </a:pPr>
                      <a:r>
                        <a:rPr lang="en"/>
                        <a:t>Reasonably performant but not natively compiled </a:t>
                      </a:r>
                    </a:p>
                  </a:txBody>
                  <a:tcPr marT="91425" marB="91425" marR="91425" marL="91425"/>
                </a:tc>
              </a:tr>
              <a:tr h="381000">
                <a:tc>
                  <a:txBody>
                    <a:bodyPr>
                      <a:noAutofit/>
                    </a:bodyPr>
                    <a:lstStyle/>
                    <a:p>
                      <a:pPr lvl="0">
                        <a:spcBef>
                          <a:spcPts val="0"/>
                        </a:spcBef>
                        <a:buClr>
                          <a:schemeClr val="dk1"/>
                        </a:buClr>
                        <a:buSzPct val="78571"/>
                        <a:buFont typeface="Arial"/>
                        <a:buNone/>
                      </a:pPr>
                      <a:r>
                        <a:rPr lang="en">
                          <a:solidFill>
                            <a:schemeClr val="dk1"/>
                          </a:solidFill>
                        </a:rPr>
                        <a:t>Highly productive and easy to learn</a:t>
                      </a:r>
                    </a:p>
                  </a:txBody>
                  <a:tcPr marT="91425" marB="91425" marR="91425" marL="91425"/>
                </a:tc>
                <a:tc>
                  <a:txBody>
                    <a:bodyPr>
                      <a:noAutofit/>
                    </a:bodyPr>
                    <a:lstStyle/>
                    <a:p>
                      <a:pPr lvl="0" rtl="0">
                        <a:spcBef>
                          <a:spcPts val="0"/>
                        </a:spcBef>
                        <a:buNone/>
                      </a:pPr>
                      <a:r>
                        <a:rPr lang="en"/>
                        <a:t>Whitespace as a delimiter</a:t>
                      </a:r>
                    </a:p>
                  </a:txBody>
                  <a:tcPr marT="91425" marB="91425" marR="91425" marL="91425"/>
                </a:tc>
              </a:tr>
              <a:tr h="381000">
                <a:tc>
                  <a:txBody>
                    <a:bodyPr>
                      <a:noAutofit/>
                    </a:bodyPr>
                    <a:lstStyle/>
                    <a:p>
                      <a:pPr lvl="0">
                        <a:spcBef>
                          <a:spcPts val="0"/>
                        </a:spcBef>
                        <a:buClr>
                          <a:schemeClr val="dk1"/>
                        </a:buClr>
                        <a:buSzPct val="78571"/>
                        <a:buFont typeface="Arial"/>
                        <a:buNone/>
                      </a:pPr>
                      <a:r>
                        <a:rPr lang="en"/>
                        <a:t>First class support for creating GObjects</a:t>
                      </a:r>
                    </a:p>
                  </a:txBody>
                  <a:tcPr marT="91425" marB="91425" marR="91425" marL="91425"/>
                </a:tc>
                <a:tc>
                  <a:txBody>
                    <a:bodyPr>
                      <a:noAutofit/>
                    </a:bodyPr>
                    <a:lstStyle/>
                    <a:p>
                      <a:pPr lvl="0" rtl="0">
                        <a:spcBef>
                          <a:spcPts val="0"/>
                        </a:spcBef>
                        <a:buNone/>
                      </a:pPr>
                      <a:r>
                        <a:t/>
                      </a:r>
                      <a:endParaRPr/>
                    </a:p>
                  </a:txBody>
                  <a:tcPr marT="91425" marB="91425" marR="91425" marL="91425"/>
                </a:tc>
              </a:tr>
            </a:tbl>
          </a:graphicData>
        </a:graphic>
      </p:graphicFrame>
      <p:pic>
        <p:nvPicPr>
          <p:cNvPr descr="latest" id="110" name="Shape 110"/>
          <p:cNvPicPr preferRelativeResize="0"/>
          <p:nvPr/>
        </p:nvPicPr>
        <p:blipFill>
          <a:blip r:embed="rId3">
            <a:alphaModFix/>
          </a:blip>
          <a:stretch>
            <a:fillRect/>
          </a:stretch>
        </p:blipFill>
        <p:spPr>
          <a:xfrm>
            <a:off x="6896350" y="311925"/>
            <a:ext cx="1269299" cy="181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